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414020"/>
            <a:ext cx="1035812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9404" y="2886278"/>
            <a:ext cx="8513191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903660"/>
            <a:ext cx="10358755" cy="188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Centralized-vs-Distributed-On-Site-vs-Federated-Learning-Architectures-In-Centralized_fig1_34487192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non-maximum-suppression-nms-93ce178e177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on-maximum-suppression-nms-93ce178e177c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www.cvlibs.net/datasets/kitti/index.php" TargetMode="External"/><Relationship Id="rId4" Type="http://schemas.openxmlformats.org/officeDocument/2006/relationships/hyperlink" Target="http://maps.google.com/?ie=UTF8&amp;z=15&amp;ll=49.010627%2C8.405871&amp;spn=0.018381%2C0.029826&amp;t=k&amp;om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s%3A%2F%2Fwww.kaspersky.com%2Fblog%2Fsecure-futures-magazine%2Fcybersecurity-autonomous-vehicles%2F28291%2F&amp;psig=AOvVaw2DgkaJJeYzX2veiXD_lsRw&amp;ust=1676659391703000&amp;source=images&amp;cd=vfe&amp;ved=2ahUKEwjUjfGM2Zr9AhXFwzgGHYLvBBUQjRx6BAgAEA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hyperlink" Target="https://www.v7labs.com/blog/mean-average-precision#%3A~%3Atext%3Dlet%27s%20dive%20in!-%2CWhat%20is%20Mean%20Average%20Precision%20(mAP)%3F%2Cvalues%20from%200%20to%201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7labs.com/blog/mean-average-precision#%3A~%3Atext%3Dlet%27s%20dive%20in!-%2CWhat%20is%20Mean%20Average%20Precision%20(mAP)%3F%2Cvalues%20from%200%20to%201" TargetMode="Externa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thumbs.gfycat.com/IgnorantSkinnyHamadryad.webp" TargetMode="External"/><Relationship Id="rId4" Type="http://schemas.openxmlformats.org/officeDocument/2006/relationships/hyperlink" Target="https://medium.com/tech-break/how-bounding-box-enables-object-detection-999b3059974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40ys2223/a-study-of-federated-learning-in-autonomous-vehicle-system-ca9be70291fc" TargetMode="External"/><Relationship Id="rId2" Type="http://schemas.openxmlformats.org/officeDocument/2006/relationships/hyperlink" Target="https://arxiv.org/pdf/1602.0562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hyperlink" Target="https://www.bitfount.com/pets-explained/federated-machine-learn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bitfount.com/pets-explained/federated-machine-learni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Horizontal-Vertical-and-Transfer-Federated-Learning_fig3_34512755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ackodrive.com%2Fcar-guide%2Fhow-to-drive-a-car%2F&amp;psig=AOvVaw2DgkaJJeYzX2veiXD_lsRw&amp;ust=1676659391703000&amp;source=images&amp;cd=vfe&amp;ved=0CA8QjRxqFwoTCIiTquTamv0CFQAAAAAdAAAAABB4" TargetMode="External"/><Relationship Id="rId5" Type="http://schemas.openxmlformats.org/officeDocument/2006/relationships/hyperlink" Target="https://www.google.com/url?sa=i&amp;url=https%3A%2F%2Fviterbischool.usc.edu%2Fnews%2F2021%2F02%2Fwhat-might-sheep-and-driverless-cars-have-in-common-following-the-herd%2F&amp;psig=AOvVaw2DgkaJJeYzX2veiXD_lsRw&amp;ust=1676659391703000&amp;source=images&amp;cd=vfe&amp;ved=0CA8QjRxqGAoTCIiTquTamv0CFQAAAAAdAAAAABCYAQ" TargetMode="Externa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40ys2223/a-study-of-federated-learning-in-autonomous-vehicle-system-ca9be70291f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21805"/>
            <a:chOff x="0" y="0"/>
            <a:chExt cx="12192000" cy="6821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872" cy="68214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996" y="3753624"/>
              <a:ext cx="11491722" cy="50214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0767" y="2155317"/>
            <a:ext cx="989901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986280" marR="5080" indent="-1974214">
              <a:lnSpc>
                <a:spcPts val="4320"/>
              </a:lnSpc>
              <a:spcBef>
                <a:spcPts val="640"/>
              </a:spcBef>
            </a:pPr>
            <a:r>
              <a:rPr sz="4000" b="1" spc="-10" dirty="0">
                <a:solidFill>
                  <a:srgbClr val="1D9A78"/>
                </a:solidFill>
                <a:latin typeface="Trebuchet MS"/>
                <a:cs typeface="Trebuchet MS"/>
              </a:rPr>
              <a:t>Federated</a:t>
            </a:r>
            <a:r>
              <a:rPr sz="4000" b="1" spc="5" dirty="0">
                <a:solidFill>
                  <a:srgbClr val="1D9A78"/>
                </a:solidFill>
                <a:latin typeface="Trebuchet MS"/>
                <a:cs typeface="Trebuchet MS"/>
              </a:rPr>
              <a:t> </a:t>
            </a:r>
            <a:r>
              <a:rPr sz="4000" b="1" spc="-5" dirty="0">
                <a:solidFill>
                  <a:srgbClr val="1D9A78"/>
                </a:solidFill>
                <a:latin typeface="Trebuchet MS"/>
                <a:cs typeface="Trebuchet MS"/>
              </a:rPr>
              <a:t>Learning</a:t>
            </a:r>
            <a:r>
              <a:rPr sz="4000" b="1" spc="20" dirty="0">
                <a:solidFill>
                  <a:srgbClr val="1D9A78"/>
                </a:solidFill>
                <a:latin typeface="Trebuchet MS"/>
                <a:cs typeface="Trebuchet MS"/>
              </a:rPr>
              <a:t> </a:t>
            </a:r>
            <a:r>
              <a:rPr sz="4000" b="1" spc="-25" dirty="0">
                <a:solidFill>
                  <a:srgbClr val="1D9A78"/>
                </a:solidFill>
                <a:latin typeface="Trebuchet MS"/>
                <a:cs typeface="Trebuchet MS"/>
              </a:rPr>
              <a:t>for </a:t>
            </a:r>
            <a:r>
              <a:rPr sz="4000" b="1" spc="-30" dirty="0">
                <a:solidFill>
                  <a:srgbClr val="1D9A78"/>
                </a:solidFill>
                <a:latin typeface="Trebuchet MS"/>
                <a:cs typeface="Trebuchet MS"/>
              </a:rPr>
              <a:t>Object</a:t>
            </a:r>
            <a:r>
              <a:rPr sz="4000" b="1" dirty="0">
                <a:solidFill>
                  <a:srgbClr val="1D9A78"/>
                </a:solidFill>
                <a:latin typeface="Trebuchet MS"/>
                <a:cs typeface="Trebuchet MS"/>
              </a:rPr>
              <a:t> </a:t>
            </a:r>
            <a:r>
              <a:rPr sz="4000" b="1" spc="10" dirty="0">
                <a:solidFill>
                  <a:srgbClr val="1D9A78"/>
                </a:solidFill>
                <a:latin typeface="Trebuchet MS"/>
                <a:cs typeface="Trebuchet MS"/>
              </a:rPr>
              <a:t>Detection </a:t>
            </a:r>
            <a:r>
              <a:rPr sz="4000" b="1" spc="15" dirty="0">
                <a:solidFill>
                  <a:srgbClr val="1D9A78"/>
                </a:solidFill>
                <a:latin typeface="Trebuchet MS"/>
                <a:cs typeface="Trebuchet MS"/>
              </a:rPr>
              <a:t> </a:t>
            </a:r>
            <a:r>
              <a:rPr sz="4000" b="1" spc="35" dirty="0">
                <a:solidFill>
                  <a:srgbClr val="1D9A78"/>
                </a:solidFill>
                <a:latin typeface="Trebuchet MS"/>
                <a:cs typeface="Trebuchet MS"/>
              </a:rPr>
              <a:t>in</a:t>
            </a:r>
            <a:r>
              <a:rPr sz="4000" b="1" spc="20" dirty="0">
                <a:solidFill>
                  <a:srgbClr val="1D9A78"/>
                </a:solidFill>
                <a:latin typeface="Trebuchet MS"/>
                <a:cs typeface="Trebuchet MS"/>
              </a:rPr>
              <a:t> </a:t>
            </a:r>
            <a:r>
              <a:rPr sz="4000" b="1" spc="50" dirty="0">
                <a:solidFill>
                  <a:srgbClr val="1D9A78"/>
                </a:solidFill>
                <a:latin typeface="Trebuchet MS"/>
                <a:cs typeface="Trebuchet MS"/>
              </a:rPr>
              <a:t>Autonomous </a:t>
            </a:r>
            <a:r>
              <a:rPr sz="4000" b="1" spc="15" dirty="0">
                <a:solidFill>
                  <a:srgbClr val="1D9A78"/>
                </a:solidFill>
                <a:latin typeface="Trebuchet MS"/>
                <a:cs typeface="Trebuchet MS"/>
              </a:rPr>
              <a:t>Vehicles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266" y="3865879"/>
            <a:ext cx="10635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60" dirty="0">
                <a:latin typeface="Trebuchet MS"/>
                <a:cs typeface="Trebuchet MS"/>
              </a:rPr>
              <a:t>2021</a:t>
            </a:r>
            <a:r>
              <a:rPr sz="1600" b="1" spc="-25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IEEE</a:t>
            </a:r>
            <a:r>
              <a:rPr sz="1600" b="1" spc="-55" dirty="0">
                <a:latin typeface="Trebuchet MS"/>
                <a:cs typeface="Trebuchet MS"/>
              </a:rPr>
              <a:t> </a:t>
            </a:r>
            <a:r>
              <a:rPr sz="1600" b="1" spc="35" dirty="0">
                <a:latin typeface="Trebuchet MS"/>
                <a:cs typeface="Trebuchet MS"/>
              </a:rPr>
              <a:t>Seventh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International</a:t>
            </a:r>
            <a:r>
              <a:rPr sz="1600" b="1" spc="-25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Conference</a:t>
            </a:r>
            <a:r>
              <a:rPr sz="1600" b="1" spc="-40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on</a:t>
            </a:r>
            <a:r>
              <a:rPr sz="1600" b="1" spc="15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Big</a:t>
            </a:r>
            <a:r>
              <a:rPr sz="1600" b="1" spc="10" dirty="0">
                <a:latin typeface="Trebuchet MS"/>
                <a:cs typeface="Trebuchet MS"/>
              </a:rPr>
              <a:t> </a:t>
            </a:r>
            <a:r>
              <a:rPr sz="1600" b="1" spc="5" dirty="0">
                <a:latin typeface="Trebuchet MS"/>
                <a:cs typeface="Trebuchet MS"/>
              </a:rPr>
              <a:t>Data</a:t>
            </a:r>
            <a:r>
              <a:rPr sz="1600" b="1" spc="25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Computing</a:t>
            </a:r>
            <a:r>
              <a:rPr sz="1600" b="1" spc="40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Service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and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Applications</a:t>
            </a:r>
            <a:r>
              <a:rPr sz="1600" b="1" spc="-5" dirty="0">
                <a:latin typeface="Trebuchet MS"/>
                <a:cs typeface="Trebuchet MS"/>
              </a:rPr>
              <a:t> </a:t>
            </a:r>
            <a:r>
              <a:rPr sz="1600" b="1" spc="25" dirty="0">
                <a:latin typeface="Trebuchet MS"/>
                <a:cs typeface="Trebuchet MS"/>
              </a:rPr>
              <a:t>(BigDataService)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6795" y="4869179"/>
            <a:ext cx="2672333" cy="15186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573894" y="5049773"/>
            <a:ext cx="2359660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75"/>
              </a:lnSpc>
              <a:spcBef>
                <a:spcPts val="100"/>
              </a:spcBef>
            </a:pPr>
            <a:r>
              <a:rPr sz="2000" b="1" spc="-10" dirty="0">
                <a:solidFill>
                  <a:srgbClr val="1D9A78"/>
                </a:solidFill>
                <a:latin typeface="Trebuchet MS"/>
                <a:cs typeface="Trebuchet MS"/>
              </a:rPr>
              <a:t>Teaching</a:t>
            </a:r>
            <a:r>
              <a:rPr sz="2000" b="1" spc="-40" dirty="0">
                <a:solidFill>
                  <a:srgbClr val="1D9A78"/>
                </a:solidFill>
                <a:latin typeface="Trebuchet MS"/>
                <a:cs typeface="Trebuchet MS"/>
              </a:rPr>
              <a:t> </a:t>
            </a:r>
            <a:r>
              <a:rPr sz="2000" b="1" spc="35" dirty="0">
                <a:solidFill>
                  <a:srgbClr val="1D9A78"/>
                </a:solidFill>
                <a:latin typeface="Trebuchet MS"/>
                <a:cs typeface="Trebuchet MS"/>
              </a:rPr>
              <a:t>Assistant:</a:t>
            </a:r>
            <a:endParaRPr sz="2000">
              <a:latin typeface="Trebuchet MS"/>
              <a:cs typeface="Trebuchet MS"/>
            </a:endParaRPr>
          </a:p>
          <a:p>
            <a:pPr marL="533400" marR="528955" algn="ctr">
              <a:lnSpc>
                <a:spcPts val="2160"/>
              </a:lnSpc>
              <a:spcBef>
                <a:spcPts val="50"/>
              </a:spcBef>
            </a:pPr>
            <a:r>
              <a:rPr sz="1800" spc="-15" dirty="0">
                <a:latin typeface="Calibri"/>
                <a:cs typeface="Calibri"/>
              </a:rPr>
              <a:t>Zarka </a:t>
            </a:r>
            <a:r>
              <a:rPr sz="1800" spc="-5" dirty="0">
                <a:latin typeface="Calibri"/>
                <a:cs typeface="Calibri"/>
              </a:rPr>
              <a:t>Bashir </a:t>
            </a:r>
            <a:r>
              <a:rPr sz="1800" dirty="0">
                <a:latin typeface="Calibri"/>
                <a:cs typeface="Calibri"/>
              </a:rPr>
              <a:t> IIT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Hyderabad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84" y="4885944"/>
            <a:ext cx="2672334" cy="94564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7865" y="5049773"/>
            <a:ext cx="2081530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ts val="2375"/>
              </a:lnSpc>
              <a:spcBef>
                <a:spcPts val="100"/>
              </a:spcBef>
            </a:pPr>
            <a:r>
              <a:rPr sz="2000" b="1" dirty="0">
                <a:solidFill>
                  <a:srgbClr val="1D9A78"/>
                </a:solidFill>
                <a:latin typeface="Trebuchet MS"/>
                <a:cs typeface="Trebuchet MS"/>
              </a:rPr>
              <a:t>Guided</a:t>
            </a:r>
            <a:r>
              <a:rPr sz="2000" b="1" spc="-85" dirty="0">
                <a:solidFill>
                  <a:srgbClr val="1D9A78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1D9A78"/>
                </a:solidFill>
                <a:latin typeface="Trebuchet MS"/>
                <a:cs typeface="Trebuchet MS"/>
              </a:rPr>
              <a:t>by:</a:t>
            </a:r>
            <a:r>
              <a:rPr sz="2000" spc="-15" dirty="0">
                <a:solidFill>
                  <a:srgbClr val="1D9A78"/>
                </a:solidFill>
                <a:latin typeface="Microsoft Sans Serif"/>
                <a:cs typeface="Microsoft Sans Serif"/>
              </a:rPr>
              <a:t> </a:t>
            </a:r>
            <a:endParaRPr sz="2000">
              <a:latin typeface="Microsoft Sans Serif"/>
              <a:cs typeface="Microsoft Sans Serif"/>
            </a:endParaRPr>
          </a:p>
          <a:p>
            <a:pPr marL="396240" marR="5080" indent="-384175">
              <a:lnSpc>
                <a:spcPts val="2160"/>
              </a:lnSpc>
              <a:spcBef>
                <a:spcPts val="50"/>
              </a:spcBef>
            </a:pPr>
            <a:r>
              <a:rPr sz="1800" spc="-35" dirty="0">
                <a:latin typeface="Calibri"/>
                <a:cs typeface="Calibri"/>
              </a:rPr>
              <a:t>Prof. </a:t>
            </a:r>
            <a:r>
              <a:rPr sz="1800" dirty="0">
                <a:latin typeface="Calibri"/>
                <a:cs typeface="Calibri"/>
              </a:rPr>
              <a:t>C </a:t>
            </a:r>
            <a:r>
              <a:rPr sz="1800" spc="-10" dirty="0">
                <a:latin typeface="Calibri"/>
                <a:cs typeface="Calibri"/>
              </a:rPr>
              <a:t>Krishna </a:t>
            </a:r>
            <a:r>
              <a:rPr sz="1800" dirty="0">
                <a:latin typeface="Calibri"/>
                <a:cs typeface="Calibri"/>
              </a:rPr>
              <a:t>Mohan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IIT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Hyderabad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6047" y="4946903"/>
            <a:ext cx="2247138" cy="126263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225034" y="5049773"/>
            <a:ext cx="1741805" cy="1147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1270" algn="ctr">
              <a:lnSpc>
                <a:spcPct val="98800"/>
              </a:lnSpc>
              <a:spcBef>
                <a:spcPts val="130"/>
              </a:spcBef>
            </a:pPr>
            <a:r>
              <a:rPr sz="2000" b="1" dirty="0">
                <a:solidFill>
                  <a:srgbClr val="1D9A78"/>
                </a:solidFill>
                <a:latin typeface="Trebuchet MS"/>
                <a:cs typeface="Trebuchet MS"/>
              </a:rPr>
              <a:t>Presenter: </a:t>
            </a:r>
            <a:r>
              <a:rPr sz="2000" b="1" spc="5" dirty="0">
                <a:solidFill>
                  <a:srgbClr val="1D9A78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Manan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Darji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CS22MT</a:t>
            </a:r>
            <a:r>
              <a:rPr sz="1800" spc="-3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CH</a:t>
            </a:r>
            <a:r>
              <a:rPr sz="1800" spc="-10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4004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IIT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Hyderabad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73623" y="150876"/>
            <a:ext cx="1444752" cy="14538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49757"/>
            <a:ext cx="296672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Problem</a:t>
            </a:r>
            <a:r>
              <a:rPr sz="2900" b="1" u="heavy" spc="-9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900" b="1"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statement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2082495"/>
            <a:ext cx="510095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ts val="2735"/>
              </a:lnSpc>
              <a:spcBef>
                <a:spcPts val="100"/>
              </a:spcBef>
              <a:tabLst>
                <a:tab pos="801370" algn="l"/>
                <a:tab pos="1833245" algn="l"/>
                <a:tab pos="2566670" algn="l"/>
                <a:tab pos="3744595" algn="l"/>
              </a:tabLst>
            </a:pPr>
            <a:r>
              <a:rPr sz="2400" spc="-5" dirty="0">
                <a:latin typeface="Calibri"/>
                <a:cs typeface="Calibri"/>
              </a:rPr>
              <a:t>This	paper	</a:t>
            </a:r>
            <a:r>
              <a:rPr sz="2400" dirty="0">
                <a:latin typeface="Calibri"/>
                <a:cs typeface="Calibri"/>
              </a:rPr>
              <a:t>will	</a:t>
            </a:r>
            <a:r>
              <a:rPr sz="2400" spc="-10" dirty="0">
                <a:latin typeface="Calibri"/>
                <a:cs typeface="Calibri"/>
              </a:rPr>
              <a:t>discuss	</a:t>
            </a:r>
            <a:r>
              <a:rPr sz="2400" spc="-5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implementation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Federated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3551" y="2741421"/>
            <a:ext cx="2244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8385" algn="l"/>
              </a:tabLst>
            </a:pPr>
            <a:r>
              <a:rPr sz="2400" spc="-5" dirty="0">
                <a:latin typeface="Calibri"/>
                <a:cs typeface="Calibri"/>
              </a:rPr>
              <a:t>object	</a:t>
            </a:r>
            <a:r>
              <a:rPr sz="2400" spc="-10" dirty="0">
                <a:latin typeface="Calibri"/>
                <a:cs typeface="Calibri"/>
              </a:rPr>
              <a:t>detection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2741421"/>
            <a:ext cx="263144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1507490" algn="l"/>
                <a:tab pos="1553210" algn="l"/>
                <a:tab pos="2028825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otyp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  </a:t>
            </a:r>
            <a:r>
              <a:rPr sz="2400" spc="-5" dirty="0">
                <a:latin typeface="Calibri"/>
                <a:cs typeface="Calibri"/>
              </a:rPr>
              <a:t>onb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		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ehi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2819" y="3070605"/>
            <a:ext cx="20027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7970" algn="l"/>
              </a:tabLst>
            </a:pP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	this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3399790"/>
            <a:ext cx="5101590" cy="17087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spc="-10" dirty="0">
                <a:latin typeface="Calibri"/>
                <a:cs typeface="Calibri"/>
              </a:rPr>
              <a:t>prototype,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hypothesis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Federated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Learning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can</a:t>
            </a:r>
            <a:r>
              <a:rPr sz="2400" b="1" dirty="0">
                <a:latin typeface="Calibri"/>
                <a:cs typeface="Calibri"/>
              </a:rPr>
              <a:t> yield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performance </a:t>
            </a:r>
            <a:r>
              <a:rPr sz="2400" b="1" spc="-10" dirty="0">
                <a:latin typeface="Calibri"/>
                <a:cs typeface="Calibri"/>
              </a:rPr>
              <a:t>comparable </a:t>
            </a:r>
            <a:r>
              <a:rPr sz="2400" b="1" spc="-15" dirty="0">
                <a:latin typeface="Calibri"/>
                <a:cs typeface="Calibri"/>
              </a:rPr>
              <a:t>to </a:t>
            </a:r>
            <a:r>
              <a:rPr sz="2400" b="1" spc="-10" dirty="0">
                <a:latin typeface="Calibri"/>
                <a:cs typeface="Calibri"/>
              </a:rPr>
              <a:t>traditional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centralized </a:t>
            </a:r>
            <a:r>
              <a:rPr sz="2400" b="1" dirty="0">
                <a:latin typeface="Calibri"/>
                <a:cs typeface="Calibri"/>
              </a:rPr>
              <a:t>deep </a:t>
            </a:r>
            <a:r>
              <a:rPr sz="2400" b="1" spc="-5" dirty="0">
                <a:latin typeface="Calibri"/>
                <a:cs typeface="Calibri"/>
              </a:rPr>
              <a:t>learning </a:t>
            </a:r>
            <a:r>
              <a:rPr sz="2400" dirty="0">
                <a:latin typeface="Calibri"/>
                <a:cs typeface="Calibri"/>
              </a:rPr>
              <a:t>while </a:t>
            </a:r>
            <a:r>
              <a:rPr sz="2400" spc="-10" dirty="0">
                <a:latin typeface="Calibri"/>
                <a:cs typeface="Calibri"/>
              </a:rPr>
              <a:t>securing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25" dirty="0">
                <a:latin typeface="Calibri"/>
                <a:cs typeface="Calibri"/>
              </a:rPr>
              <a:t>locally.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50963" y="5508447"/>
            <a:ext cx="3543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[1] </a:t>
            </a:r>
            <a:r>
              <a:rPr sz="1800" b="1" spc="-15" dirty="0">
                <a:latin typeface="Calibri"/>
                <a:cs typeface="Calibri"/>
              </a:rPr>
              <a:t>Traditional </a:t>
            </a:r>
            <a:r>
              <a:rPr sz="1800" b="1" spc="-5" dirty="0">
                <a:latin typeface="Calibri"/>
                <a:cs typeface="Calibri"/>
              </a:rPr>
              <a:t>vs.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Federated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2115" y="1399032"/>
            <a:ext cx="5799989" cy="40873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6939" y="6507886"/>
            <a:ext cx="3406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[1]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Traditional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vs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Federated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14020"/>
            <a:ext cx="3043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Proposed</a:t>
            </a:r>
            <a:r>
              <a:rPr sz="3200" b="1" u="heavy" spc="-1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233678"/>
            <a:ext cx="10360025" cy="31502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6350" indent="-229235" algn="just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10" dirty="0">
                <a:latin typeface="Calibri"/>
                <a:cs typeface="Calibri"/>
              </a:rPr>
              <a:t>Legacy </a:t>
            </a:r>
            <a:r>
              <a:rPr sz="1800" spc="-5" dirty="0">
                <a:latin typeface="Calibri"/>
                <a:cs typeface="Calibri"/>
              </a:rPr>
              <a:t>object detection </a:t>
            </a:r>
            <a:r>
              <a:rPr sz="1800" dirty="0">
                <a:latin typeface="Calibri"/>
                <a:cs typeface="Calibri"/>
              </a:rPr>
              <a:t>techniques </a:t>
            </a:r>
            <a:r>
              <a:rPr sz="1800" spc="-15" dirty="0">
                <a:latin typeface="Calibri"/>
                <a:cs typeface="Calibri"/>
              </a:rPr>
              <a:t>follow </a:t>
            </a:r>
            <a:r>
              <a:rPr sz="1800" b="1" spc="-10" dirty="0">
                <a:latin typeface="Calibri"/>
                <a:cs typeface="Calibri"/>
              </a:rPr>
              <a:t>Discrete pipelines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extracting features, warping </a:t>
            </a:r>
            <a:r>
              <a:rPr sz="1800" spc="5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classifying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images.</a:t>
            </a:r>
            <a:endParaRPr sz="1800">
              <a:latin typeface="Calibri"/>
              <a:cs typeface="Calibri"/>
            </a:endParaRPr>
          </a:p>
          <a:p>
            <a:pPr marL="241300" marR="5715" indent="-229235" algn="just">
              <a:lnSpc>
                <a:spcPts val="1939"/>
              </a:lnSpc>
              <a:spcBef>
                <a:spcPts val="1015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20" dirty="0">
                <a:latin typeface="Calibri"/>
                <a:cs typeface="Calibri"/>
              </a:rPr>
              <a:t>Traditional </a:t>
            </a:r>
            <a:r>
              <a:rPr sz="1800" spc="-5" dirty="0">
                <a:latin typeface="Calibri"/>
                <a:cs typeface="Calibri"/>
              </a:rPr>
              <a:t>pipeline uses </a:t>
            </a:r>
            <a:r>
              <a:rPr sz="1800" b="1" spc="-5" dirty="0">
                <a:latin typeface="Calibri"/>
                <a:cs typeface="Calibri"/>
              </a:rPr>
              <a:t>RPN </a:t>
            </a:r>
            <a:r>
              <a:rPr sz="1800" b="1" spc="-10" dirty="0">
                <a:latin typeface="Calibri"/>
                <a:cs typeface="Calibri"/>
              </a:rPr>
              <a:t>(Region Proposal </a:t>
            </a:r>
            <a:r>
              <a:rPr sz="1800" b="1" spc="-5" dirty="0">
                <a:latin typeface="Calibri"/>
                <a:cs typeface="Calibri"/>
              </a:rPr>
              <a:t>Network)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b="1" spc="-20" dirty="0">
                <a:latin typeface="Calibri"/>
                <a:cs typeface="Calibri"/>
              </a:rPr>
              <a:t>Faster </a:t>
            </a:r>
            <a:r>
              <a:rPr sz="1800" b="1" spc="-5" dirty="0">
                <a:latin typeface="Calibri"/>
                <a:cs typeface="Calibri"/>
              </a:rPr>
              <a:t>R-CNN</a:t>
            </a:r>
            <a:r>
              <a:rPr sz="1800" spc="-5" dirty="0">
                <a:latin typeface="Calibri"/>
                <a:cs typeface="Calibri"/>
              </a:rPr>
              <a:t>. </a:t>
            </a:r>
            <a:r>
              <a:rPr sz="1800" spc="-15" dirty="0">
                <a:latin typeface="Calibri"/>
                <a:cs typeface="Calibri"/>
              </a:rPr>
              <a:t>Approximate </a:t>
            </a:r>
            <a:r>
              <a:rPr sz="1800" spc="-10" dirty="0">
                <a:latin typeface="Calibri"/>
                <a:cs typeface="Calibri"/>
              </a:rPr>
              <a:t>joint </a:t>
            </a:r>
            <a:r>
              <a:rPr sz="1800" dirty="0">
                <a:latin typeface="Calibri"/>
                <a:cs typeface="Calibri"/>
              </a:rPr>
              <a:t>training,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RPN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R-CNN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together,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obtain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faster</a:t>
            </a:r>
            <a:r>
              <a:rPr sz="1800" spc="-1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41300" marR="6985" indent="-229235" algn="just">
              <a:lnSpc>
                <a:spcPct val="90000"/>
              </a:lnSpc>
              <a:spcBef>
                <a:spcPts val="975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Calibri"/>
                <a:cs typeface="Calibri"/>
              </a:rPr>
              <a:t>Although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eliminating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selective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search</a:t>
            </a:r>
            <a:r>
              <a:rPr sz="1800" spc="-5" dirty="0">
                <a:latin typeface="Calibri"/>
                <a:cs typeface="Calibri"/>
              </a:rPr>
              <a:t> speeds</a:t>
            </a:r>
            <a:r>
              <a:rPr sz="1800" dirty="0">
                <a:latin typeface="Calibri"/>
                <a:cs typeface="Calibri"/>
              </a:rPr>
              <a:t> up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proposal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R-CNN-based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architectural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frameworks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require </a:t>
            </a:r>
            <a:r>
              <a:rPr sz="1800" spc="-5" dirty="0">
                <a:latin typeface="Calibri"/>
                <a:cs typeface="Calibri"/>
              </a:rPr>
              <a:t>enormous region proposals, which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computationally </a:t>
            </a:r>
            <a:r>
              <a:rPr sz="1800" b="1" spc="-15" dirty="0">
                <a:latin typeface="Calibri"/>
                <a:cs typeface="Calibri"/>
              </a:rPr>
              <a:t>expensive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inefficient</a:t>
            </a:r>
            <a:r>
              <a:rPr sz="1800" spc="-1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The solution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problem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introduced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</a:t>
            </a:r>
            <a:r>
              <a:rPr sz="1800" b="1" spc="-15" dirty="0">
                <a:latin typeface="Calibri"/>
                <a:cs typeface="Calibri"/>
              </a:rPr>
              <a:t>Reinforcement </a:t>
            </a:r>
            <a:r>
              <a:rPr sz="1800" b="1" spc="-10" dirty="0">
                <a:latin typeface="Calibri"/>
                <a:cs typeface="Calibri"/>
              </a:rPr>
              <a:t>Learning </a:t>
            </a:r>
            <a:r>
              <a:rPr sz="1800" b="1" spc="-5" dirty="0">
                <a:latin typeface="Calibri"/>
                <a:cs typeface="Calibri"/>
              </a:rPr>
              <a:t>(RL) </a:t>
            </a:r>
            <a:r>
              <a:rPr sz="1800" dirty="0">
                <a:latin typeface="Calibri"/>
                <a:cs typeface="Calibri"/>
              </a:rPr>
              <a:t>model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object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detection.</a:t>
            </a:r>
            <a:endParaRPr sz="1800">
              <a:latin typeface="Calibri"/>
              <a:cs typeface="Calibri"/>
            </a:endParaRPr>
          </a:p>
          <a:p>
            <a:pPr marL="241300" marR="5080" indent="-229235" algn="just">
              <a:lnSpc>
                <a:spcPct val="9000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different </a:t>
            </a:r>
            <a:r>
              <a:rPr sz="1800" spc="-5" dirty="0">
                <a:latin typeface="Calibri"/>
                <a:cs typeface="Calibri"/>
              </a:rPr>
              <a:t>approach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object </a:t>
            </a:r>
            <a:r>
              <a:rPr sz="1800" spc="-10" dirty="0">
                <a:latin typeface="Calibri"/>
                <a:cs typeface="Calibri"/>
              </a:rPr>
              <a:t>detection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30" dirty="0">
                <a:latin typeface="Calibri"/>
                <a:cs typeface="Calibri"/>
              </a:rPr>
              <a:t>YOLO. </a:t>
            </a:r>
            <a:r>
              <a:rPr sz="1800" spc="-5" dirty="0">
                <a:latin typeface="Calibri"/>
                <a:cs typeface="Calibri"/>
              </a:rPr>
              <a:t>Which is Developed </a:t>
            </a:r>
            <a:r>
              <a:rPr sz="1800" dirty="0">
                <a:latin typeface="Calibri"/>
                <a:cs typeface="Calibri"/>
              </a:rPr>
              <a:t>as a </a:t>
            </a:r>
            <a:r>
              <a:rPr sz="1800" spc="-5" dirty="0">
                <a:latin typeface="Calibri"/>
                <a:cs typeface="Calibri"/>
              </a:rPr>
              <a:t>Single </a:t>
            </a:r>
            <a:r>
              <a:rPr sz="1800" spc="-10" dirty="0">
                <a:latin typeface="Calibri"/>
                <a:cs typeface="Calibri"/>
              </a:rPr>
              <a:t>Convolutional Network. 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localizes</a:t>
            </a:r>
            <a:r>
              <a:rPr sz="1800" spc="25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2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</a:t>
            </a:r>
            <a:r>
              <a:rPr sz="1800" spc="2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probabilities</a:t>
            </a:r>
            <a:r>
              <a:rPr sz="1800" spc="2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pace</a:t>
            </a:r>
            <a:r>
              <a:rPr sz="1800" spc="2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dirty="0">
                <a:latin typeface="Cambria Math"/>
                <a:cs typeface="Cambria Math"/>
              </a:rPr>
              <a:t>∼</a:t>
            </a:r>
            <a:r>
              <a:rPr sz="1800" spc="229" dirty="0">
                <a:latin typeface="Cambria Math"/>
                <a:cs typeface="Cambria Math"/>
              </a:rPr>
              <a:t> </a:t>
            </a:r>
            <a:r>
              <a:rPr sz="1800" b="1" spc="-5" dirty="0">
                <a:latin typeface="Calibri"/>
                <a:cs typeface="Calibri"/>
              </a:rPr>
              <a:t>45</a:t>
            </a:r>
            <a:r>
              <a:rPr sz="1800" b="1" spc="24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fps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authors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</a:t>
            </a:r>
            <a:r>
              <a:rPr sz="1800" spc="2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YOLO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Prototype.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23263" y="4541011"/>
            <a:ext cx="5464810" cy="1880235"/>
            <a:chOff x="1223263" y="4541011"/>
            <a:chExt cx="5464810" cy="18802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5963" y="4553711"/>
              <a:ext cx="5439155" cy="18547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29613" y="4547361"/>
              <a:ext cx="5452110" cy="1867535"/>
            </a:xfrm>
            <a:custGeom>
              <a:avLst/>
              <a:gdLst/>
              <a:ahLst/>
              <a:cxnLst/>
              <a:rect l="l" t="t" r="r" b="b"/>
              <a:pathLst>
                <a:path w="5452109" h="1867535">
                  <a:moveTo>
                    <a:pt x="0" y="1867408"/>
                  </a:moveTo>
                  <a:lnTo>
                    <a:pt x="5451855" y="1867408"/>
                  </a:lnTo>
                  <a:lnTo>
                    <a:pt x="5451855" y="0"/>
                  </a:lnTo>
                  <a:lnTo>
                    <a:pt x="0" y="0"/>
                  </a:lnTo>
                  <a:lnTo>
                    <a:pt x="0" y="18674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2380" y="4553711"/>
            <a:ext cx="3450335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4696" y="1538986"/>
            <a:ext cx="6146165" cy="1429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Calibri"/>
                <a:cs typeface="Calibri"/>
              </a:rPr>
              <a:t>YOLOV3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Model</a:t>
            </a:r>
            <a:r>
              <a:rPr sz="2000" b="1" spc="-15" dirty="0">
                <a:latin typeface="Calibri"/>
                <a:cs typeface="Calibri"/>
              </a:rPr>
              <a:t> for</a:t>
            </a:r>
            <a:r>
              <a:rPr sz="2000" b="1" dirty="0">
                <a:latin typeface="Calibri"/>
                <a:cs typeface="Calibri"/>
              </a:rPr>
              <a:t> Object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Detection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299085" marR="1143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25" dirty="0">
                <a:latin typeface="Calibri"/>
                <a:cs typeface="Calibri"/>
              </a:rPr>
              <a:t>YOLOV3</a:t>
            </a:r>
            <a:r>
              <a:rPr sz="1800" dirty="0">
                <a:latin typeface="Calibri"/>
                <a:cs typeface="Calibri"/>
              </a:rPr>
              <a:t> [7] </a:t>
            </a:r>
            <a:r>
              <a:rPr sz="1800" spc="-5" dirty="0">
                <a:latin typeface="Calibri"/>
                <a:cs typeface="Calibri"/>
              </a:rPr>
              <a:t>is 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advanced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versions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frameworks.</a:t>
            </a:r>
            <a:endParaRPr sz="1800">
              <a:latin typeface="Calibri"/>
              <a:cs typeface="Calibri"/>
            </a:endParaRPr>
          </a:p>
          <a:p>
            <a:pPr marL="4899025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[at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time]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8898" y="356107"/>
            <a:ext cx="30429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Proposed</a:t>
            </a:r>
            <a:r>
              <a:rPr sz="3200" b="1" u="heavy" spc="-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7189" y="0"/>
            <a:ext cx="1077085" cy="108813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8700" y="3459479"/>
            <a:ext cx="3108960" cy="1115695"/>
          </a:xfrm>
          <a:custGeom>
            <a:avLst/>
            <a:gdLst/>
            <a:ahLst/>
            <a:cxnLst/>
            <a:rect l="l" t="t" r="r" b="b"/>
            <a:pathLst>
              <a:path w="3108960" h="1115695">
                <a:moveTo>
                  <a:pt x="0" y="1115568"/>
                </a:moveTo>
                <a:lnTo>
                  <a:pt x="3108960" y="1115568"/>
                </a:lnTo>
                <a:lnTo>
                  <a:pt x="3108960" y="0"/>
                </a:lnTo>
                <a:lnTo>
                  <a:pt x="0" y="0"/>
                </a:lnTo>
                <a:lnTo>
                  <a:pt x="0" y="111556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35050" y="3859784"/>
            <a:ext cx="3096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832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Detect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Multiple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Objects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2350" y="4564126"/>
            <a:ext cx="3121660" cy="1725930"/>
            <a:chOff x="1022350" y="4564126"/>
            <a:chExt cx="3121660" cy="1725930"/>
          </a:xfrm>
        </p:grpSpPr>
        <p:sp>
          <p:nvSpPr>
            <p:cNvPr id="8" name="object 8"/>
            <p:cNvSpPr/>
            <p:nvPr/>
          </p:nvSpPr>
          <p:spPr>
            <a:xfrm>
              <a:off x="1028700" y="4570476"/>
              <a:ext cx="3108960" cy="1713230"/>
            </a:xfrm>
            <a:custGeom>
              <a:avLst/>
              <a:gdLst/>
              <a:ahLst/>
              <a:cxnLst/>
              <a:rect l="l" t="t" r="r" b="b"/>
              <a:pathLst>
                <a:path w="3108960" h="1713229">
                  <a:moveTo>
                    <a:pt x="0" y="1712976"/>
                  </a:moveTo>
                  <a:lnTo>
                    <a:pt x="3108960" y="1712976"/>
                  </a:lnTo>
                  <a:lnTo>
                    <a:pt x="3108960" y="0"/>
                  </a:lnTo>
                  <a:lnTo>
                    <a:pt x="0" y="0"/>
                  </a:lnTo>
                  <a:lnTo>
                    <a:pt x="0" y="17129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907" y="4613148"/>
              <a:ext cx="2880360" cy="1620011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4620767" y="3459479"/>
            <a:ext cx="3110865" cy="1115695"/>
          </a:xfrm>
          <a:custGeom>
            <a:avLst/>
            <a:gdLst/>
            <a:ahLst/>
            <a:cxnLst/>
            <a:rect l="l" t="t" r="r" b="b"/>
            <a:pathLst>
              <a:path w="3110865" h="1115695">
                <a:moveTo>
                  <a:pt x="0" y="1115568"/>
                </a:moveTo>
                <a:lnTo>
                  <a:pt x="3110484" y="1115568"/>
                </a:lnTo>
                <a:lnTo>
                  <a:pt x="3110484" y="0"/>
                </a:lnTo>
                <a:lnTo>
                  <a:pt x="0" y="0"/>
                </a:lnTo>
                <a:lnTo>
                  <a:pt x="0" y="1115568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27117" y="3859784"/>
            <a:ext cx="3098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292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Predict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Classes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Object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14417" y="4564126"/>
            <a:ext cx="3123565" cy="1725930"/>
            <a:chOff x="4614417" y="4564126"/>
            <a:chExt cx="3123565" cy="1725930"/>
          </a:xfrm>
        </p:grpSpPr>
        <p:sp>
          <p:nvSpPr>
            <p:cNvPr id="13" name="object 13"/>
            <p:cNvSpPr/>
            <p:nvPr/>
          </p:nvSpPr>
          <p:spPr>
            <a:xfrm>
              <a:off x="4620767" y="4570476"/>
              <a:ext cx="3110865" cy="1713230"/>
            </a:xfrm>
            <a:custGeom>
              <a:avLst/>
              <a:gdLst/>
              <a:ahLst/>
              <a:cxnLst/>
              <a:rect l="l" t="t" r="r" b="b"/>
              <a:pathLst>
                <a:path w="3110865" h="1713229">
                  <a:moveTo>
                    <a:pt x="0" y="1712976"/>
                  </a:moveTo>
                  <a:lnTo>
                    <a:pt x="3110484" y="1712976"/>
                  </a:lnTo>
                  <a:lnTo>
                    <a:pt x="3110484" y="0"/>
                  </a:lnTo>
                  <a:lnTo>
                    <a:pt x="0" y="0"/>
                  </a:lnTo>
                  <a:lnTo>
                    <a:pt x="0" y="17129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019" y="4620768"/>
              <a:ext cx="2878835" cy="1620012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8214359" y="3459479"/>
            <a:ext cx="3108960" cy="1115695"/>
          </a:xfrm>
          <a:custGeom>
            <a:avLst/>
            <a:gdLst/>
            <a:ahLst/>
            <a:cxnLst/>
            <a:rect l="l" t="t" r="r" b="b"/>
            <a:pathLst>
              <a:path w="3108959" h="1115695">
                <a:moveTo>
                  <a:pt x="0" y="1115568"/>
                </a:moveTo>
                <a:lnTo>
                  <a:pt x="3108959" y="1115568"/>
                </a:lnTo>
                <a:lnTo>
                  <a:pt x="3108959" y="0"/>
                </a:lnTo>
                <a:lnTo>
                  <a:pt x="0" y="0"/>
                </a:lnTo>
                <a:lnTo>
                  <a:pt x="0" y="111556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20709" y="3859784"/>
            <a:ext cx="3096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Identify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Location</a:t>
            </a:r>
            <a:r>
              <a:rPr sz="1600" spc="-15" dirty="0">
                <a:latin typeface="Calibri"/>
                <a:cs typeface="Calibri"/>
              </a:rPr>
              <a:t> for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Object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08009" y="4564126"/>
            <a:ext cx="3121660" cy="1725930"/>
            <a:chOff x="8208009" y="4564126"/>
            <a:chExt cx="3121660" cy="1725930"/>
          </a:xfrm>
        </p:grpSpPr>
        <p:sp>
          <p:nvSpPr>
            <p:cNvPr id="18" name="object 18"/>
            <p:cNvSpPr/>
            <p:nvPr/>
          </p:nvSpPr>
          <p:spPr>
            <a:xfrm>
              <a:off x="8214359" y="4570476"/>
              <a:ext cx="3108960" cy="1713230"/>
            </a:xfrm>
            <a:custGeom>
              <a:avLst/>
              <a:gdLst/>
              <a:ahLst/>
              <a:cxnLst/>
              <a:rect l="l" t="t" r="r" b="b"/>
              <a:pathLst>
                <a:path w="3108959" h="1713229">
                  <a:moveTo>
                    <a:pt x="0" y="1712976"/>
                  </a:moveTo>
                  <a:lnTo>
                    <a:pt x="3108959" y="1712976"/>
                  </a:lnTo>
                  <a:lnTo>
                    <a:pt x="3108959" y="0"/>
                  </a:lnTo>
                  <a:lnTo>
                    <a:pt x="0" y="0"/>
                  </a:lnTo>
                  <a:lnTo>
                    <a:pt x="0" y="17129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1331" y="4620768"/>
              <a:ext cx="2880360" cy="162001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9600" y="1496567"/>
            <a:ext cx="1440179" cy="143865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86188" y="1449324"/>
            <a:ext cx="1438655" cy="14401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4780" y="1047952"/>
            <a:ext cx="18643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chi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ectu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414020"/>
            <a:ext cx="3043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Proposed</a:t>
            </a:r>
            <a:r>
              <a:rPr sz="3200" b="1" u="heavy" spc="-9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360" y="5705602"/>
            <a:ext cx="4571" cy="72975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6143345"/>
            <a:ext cx="347662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ts val="205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It</a:t>
            </a:r>
            <a:r>
              <a:rPr sz="1800" spc="-10" dirty="0">
                <a:latin typeface="Calibri"/>
                <a:cs typeface="Calibri"/>
              </a:rPr>
              <a:t> Contains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106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Layers.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ts val="205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Prediction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 </a:t>
            </a:r>
            <a:r>
              <a:rPr sz="1800" spc="-20" dirty="0">
                <a:latin typeface="Calibri"/>
                <a:cs typeface="Calibri"/>
              </a:rPr>
              <a:t>Layers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82,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94,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106.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708" y="1431036"/>
            <a:ext cx="11271504" cy="43754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56730" y="3045713"/>
            <a:ext cx="6280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13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13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63230" y="2774442"/>
            <a:ext cx="6280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26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26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9181" y="2427477"/>
            <a:ext cx="6280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52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52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2096" y="1670431"/>
            <a:ext cx="4630420" cy="163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Non-maximum</a:t>
            </a:r>
            <a:r>
              <a:rPr sz="2000" b="1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Suppression</a:t>
            </a:r>
            <a:r>
              <a:rPr sz="20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(NMS)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>
              <a:latin typeface="Calibri"/>
              <a:cs typeface="Calibri"/>
            </a:endParaRPr>
          </a:p>
          <a:p>
            <a:pPr marL="241300" marR="5080" indent="-228600">
              <a:lnSpc>
                <a:spcPts val="1939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Input:</a:t>
            </a:r>
            <a:r>
              <a:rPr sz="18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list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Proposal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boxes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B,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corresponding </a:t>
            </a:r>
            <a:r>
              <a:rPr sz="1800" spc="-3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confidence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scores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S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overlap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threshold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N.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Output: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list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of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filtered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proposals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56133"/>
            <a:ext cx="30441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Proposed</a:t>
            </a:r>
            <a:r>
              <a:rPr sz="3200" b="1" u="heavy" spc="-9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6146" y="57911"/>
            <a:ext cx="1077085" cy="10881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4852" y="1385219"/>
            <a:ext cx="5526240" cy="24275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264" y="6506057"/>
            <a:ext cx="1471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Image</a:t>
            </a:r>
            <a:r>
              <a:rPr sz="1800" u="heavy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Refrence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2096" y="4027678"/>
            <a:ext cx="709422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Algorithm: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Sort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bounding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boxes</a:t>
            </a:r>
            <a:r>
              <a:rPr sz="1800" spc="-5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decreasing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confidence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scores.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Pick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bounding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box,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maximum </a:t>
            </a:r>
            <a:r>
              <a:rPr sz="1800" spc="-10" dirty="0">
                <a:latin typeface="Calibri"/>
                <a:cs typeface="Calibri"/>
              </a:rPr>
              <a:t>score.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bounding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box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highest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confidence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picked.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Repeat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</a:t>
            </a:r>
            <a:r>
              <a:rPr sz="1800" dirty="0">
                <a:latin typeface="Calibri"/>
                <a:cs typeface="Calibri"/>
              </a:rPr>
              <a:t> 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bounding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boxes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above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threshold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-10" dirty="0">
                <a:latin typeface="Calibri"/>
                <a:cs typeface="Calibri"/>
              </a:rPr>
              <a:t> 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selected.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56133"/>
            <a:ext cx="30441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Proposed</a:t>
            </a:r>
            <a:r>
              <a:rPr sz="3200" b="1" u="heavy" spc="-10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264" y="5162803"/>
            <a:ext cx="11071225" cy="164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9175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“instead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completely removing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proposals 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with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high IOU and high 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confidence,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reduce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confidences </a:t>
            </a:r>
            <a:r>
              <a:rPr sz="1800" b="1" spc="-3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 proposals</a:t>
            </a:r>
            <a:r>
              <a:rPr sz="1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proportional</a:t>
            </a:r>
            <a:r>
              <a:rPr sz="1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IOU 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value”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961390" algn="ctr">
              <a:lnSpc>
                <a:spcPct val="100000"/>
              </a:lnSpc>
            </a:pP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called</a:t>
            </a:r>
            <a:r>
              <a:rPr sz="1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Soft-NMS.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Image</a:t>
            </a:r>
            <a:r>
              <a:rPr sz="1800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Refrence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4416" y="1469136"/>
            <a:ext cx="8734043" cy="35128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01571"/>
            <a:ext cx="10359390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" dirty="0">
                <a:latin typeface="Calibri"/>
                <a:cs typeface="Calibri"/>
              </a:rPr>
              <a:t>Authors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horizontal</a:t>
            </a:r>
            <a:r>
              <a:rPr sz="1800" b="1" spc="8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federated</a:t>
            </a:r>
            <a:r>
              <a:rPr sz="1800" b="1" spc="7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learning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numerous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clients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{C1,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C2,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C3,.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Cn}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collaboratively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respective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samples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{D1,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D2,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D3,.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 . 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Dn}.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Calibri"/>
                <a:cs typeface="Calibri"/>
              </a:rPr>
              <a:t>Wi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obtained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spc="-5" dirty="0">
                <a:latin typeface="Calibri"/>
                <a:cs typeface="Calibri"/>
              </a:rPr>
              <a:t>client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Ci,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 marL="293370" indent="-2813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2735" algn="l"/>
                <a:tab pos="294005" algn="l"/>
              </a:tabLst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defined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equation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weights.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Calibri"/>
                <a:cs typeface="Calibri"/>
              </a:rPr>
              <a:t>They</a:t>
            </a:r>
            <a:r>
              <a:rPr sz="1800" dirty="0">
                <a:latin typeface="Calibri"/>
                <a:cs typeface="Calibri"/>
              </a:rPr>
              <a:t> 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communication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rounds,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C.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Calibri"/>
                <a:cs typeface="Calibri"/>
              </a:rPr>
              <a:t>weights</a:t>
            </a:r>
            <a:r>
              <a:rPr sz="1800" spc="-10" dirty="0">
                <a:latin typeface="Calibri"/>
                <a:cs typeface="Calibri"/>
              </a:rPr>
              <a:t> aggregation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formula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equation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3.</a:t>
            </a:r>
            <a:r>
              <a:rPr sz="1800" spc="-10" dirty="0">
                <a:latin typeface="Calibri"/>
                <a:cs typeface="Calibri"/>
              </a:rPr>
              <a:t> 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667" y="4067068"/>
            <a:ext cx="4614257" cy="1003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3733" y="5252216"/>
            <a:ext cx="4585917" cy="66201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764273" y="4193285"/>
            <a:ext cx="443738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N = Number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clients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=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Number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layers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yolov3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=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Sum</a:t>
            </a:r>
            <a:r>
              <a:rPr sz="1600" spc="-5" dirty="0">
                <a:latin typeface="Calibri"/>
                <a:cs typeface="Calibri"/>
              </a:rPr>
              <a:t> 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total number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data </a:t>
            </a:r>
            <a:r>
              <a:rPr sz="1600" spc="-5" dirty="0">
                <a:latin typeface="Calibri"/>
                <a:cs typeface="Calibri"/>
              </a:rPr>
              <a:t>samples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clients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C.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Di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=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number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training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client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Ci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for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number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epochs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414020"/>
            <a:ext cx="3043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Proposed</a:t>
            </a:r>
            <a:r>
              <a:rPr sz="3200" b="1" u="heavy" spc="-9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8515" y="799288"/>
            <a:ext cx="7278823" cy="56688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65961" y="1224533"/>
            <a:ext cx="19837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Architecture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414020"/>
            <a:ext cx="3043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Proposed</a:t>
            </a:r>
            <a:r>
              <a:rPr sz="3200" b="1" u="heavy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14020"/>
            <a:ext cx="3043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Proposed</a:t>
            </a:r>
            <a:r>
              <a:rPr sz="3200" b="1" u="heavy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0482" y="1294689"/>
            <a:ext cx="4585465" cy="55048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1253490"/>
            <a:ext cx="285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Federated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Algorithm: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928" y="1937582"/>
            <a:ext cx="5466390" cy="42560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057" y="1104900"/>
            <a:ext cx="9653642" cy="13152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0228" y="2674620"/>
            <a:ext cx="3569208" cy="30784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2974085"/>
            <a:ext cx="6453505" cy="25298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9085" marR="5715" indent="-287020" algn="just">
              <a:lnSpc>
                <a:spcPts val="1939"/>
              </a:lnSpc>
              <a:spcBef>
                <a:spcPts val="345"/>
              </a:spcBef>
              <a:buClr>
                <a:srgbClr val="5A544E"/>
              </a:buClr>
              <a:buFont typeface="Arial MT"/>
              <a:buChar char="•"/>
              <a:tabLst>
                <a:tab pos="299720" algn="l"/>
              </a:tabLst>
            </a:pP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Their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tasks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interest are </a:t>
            </a:r>
            <a:r>
              <a:rPr sz="1800" spc="-15" dirty="0">
                <a:solidFill>
                  <a:srgbClr val="5A544E"/>
                </a:solidFill>
                <a:latin typeface="Calibri"/>
                <a:cs typeface="Calibri"/>
              </a:rPr>
              <a:t>stereo,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optical </a:t>
            </a:r>
            <a:r>
              <a:rPr sz="1800" spc="-35" dirty="0">
                <a:solidFill>
                  <a:srgbClr val="5A544E"/>
                </a:solidFill>
                <a:latin typeface="Calibri"/>
                <a:cs typeface="Calibri"/>
              </a:rPr>
              <a:t>flow,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visual </a:t>
            </a:r>
            <a:r>
              <a:rPr sz="1800" spc="-20" dirty="0">
                <a:solidFill>
                  <a:srgbClr val="5A544E"/>
                </a:solidFill>
                <a:latin typeface="Calibri"/>
                <a:cs typeface="Calibri"/>
              </a:rPr>
              <a:t>odometry, </a:t>
            </a:r>
            <a:r>
              <a:rPr sz="1800" b="1" spc="5" dirty="0">
                <a:solidFill>
                  <a:srgbClr val="5A544E"/>
                </a:solidFill>
                <a:latin typeface="Calibri"/>
                <a:cs typeface="Calibri"/>
              </a:rPr>
              <a:t>3D </a:t>
            </a:r>
            <a:r>
              <a:rPr sz="1800" b="1" spc="-39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A544E"/>
                </a:solidFill>
                <a:latin typeface="Calibri"/>
                <a:cs typeface="Calibri"/>
              </a:rPr>
              <a:t>object</a:t>
            </a:r>
            <a:r>
              <a:rPr sz="1800" b="1" spc="-2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A544E"/>
                </a:solidFill>
                <a:latin typeface="Calibri"/>
                <a:cs typeface="Calibri"/>
              </a:rPr>
              <a:t>detection</a:t>
            </a:r>
            <a:r>
              <a:rPr sz="1800" b="1" spc="-3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3D</a:t>
            </a:r>
            <a:r>
              <a:rPr sz="1800" spc="10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tracking.</a:t>
            </a:r>
            <a:endParaRPr sz="1800">
              <a:latin typeface="Calibri"/>
              <a:cs typeface="Calibri"/>
            </a:endParaRPr>
          </a:p>
          <a:p>
            <a:pPr marL="299085" marR="6350" indent="-287020" algn="just">
              <a:lnSpc>
                <a:spcPct val="90000"/>
              </a:lnSpc>
              <a:spcBef>
                <a:spcPts val="985"/>
              </a:spcBef>
              <a:buFont typeface="Arial MT"/>
              <a:buChar char="•"/>
              <a:tabLst>
                <a:tab pos="299720" algn="l"/>
              </a:tabLst>
            </a:pP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For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this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purpose,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They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equipped a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standard </a:t>
            </a:r>
            <a:r>
              <a:rPr sz="1800" spc="-15" dirty="0">
                <a:solidFill>
                  <a:srgbClr val="5A544E"/>
                </a:solidFill>
                <a:latin typeface="Calibri"/>
                <a:cs typeface="Calibri"/>
              </a:rPr>
              <a:t>station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wagon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with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two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high-resolution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color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and </a:t>
            </a:r>
            <a:r>
              <a:rPr sz="1800" spc="-15" dirty="0">
                <a:solidFill>
                  <a:srgbClr val="5A544E"/>
                </a:solidFill>
                <a:latin typeface="Calibri"/>
                <a:cs typeface="Calibri"/>
              </a:rPr>
              <a:t>grayscale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video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cameras. </a:t>
            </a:r>
            <a:r>
              <a:rPr sz="1800" spc="-15" dirty="0">
                <a:solidFill>
                  <a:srgbClr val="5A544E"/>
                </a:solidFill>
                <a:latin typeface="Calibri"/>
                <a:cs typeface="Calibri"/>
              </a:rPr>
              <a:t>Accurate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 ground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truth is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provided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by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Velodyne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laser scanner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and a GPS </a:t>
            </a:r>
            <a:r>
              <a:rPr sz="1800" spc="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localization</a:t>
            </a:r>
            <a:r>
              <a:rPr sz="1800" spc="2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5A544E"/>
                </a:solidFill>
                <a:latin typeface="Calibri"/>
                <a:cs typeface="Calibri"/>
              </a:rPr>
              <a:t>system.</a:t>
            </a:r>
            <a:endParaRPr sz="1800">
              <a:latin typeface="Calibri"/>
              <a:cs typeface="Calibri"/>
            </a:endParaRPr>
          </a:p>
          <a:p>
            <a:pPr marL="299085" marR="5080" indent="-287020" algn="just">
              <a:lnSpc>
                <a:spcPts val="1939"/>
              </a:lnSpc>
              <a:spcBef>
                <a:spcPts val="1030"/>
              </a:spcBef>
              <a:buFont typeface="Arial MT"/>
              <a:buChar char="•"/>
              <a:tabLst>
                <a:tab pos="299720" algn="l"/>
              </a:tabLst>
            </a:pP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Their</a:t>
            </a:r>
            <a:r>
              <a:rPr sz="1800" spc="29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datasets</a:t>
            </a:r>
            <a:r>
              <a:rPr sz="1800" spc="30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are</a:t>
            </a:r>
            <a:r>
              <a:rPr sz="1800" spc="30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captured</a:t>
            </a:r>
            <a:r>
              <a:rPr sz="1800" spc="320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by</a:t>
            </a:r>
            <a:r>
              <a:rPr sz="1800" spc="31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driving</a:t>
            </a:r>
            <a:r>
              <a:rPr sz="1800" spc="310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around</a:t>
            </a:r>
            <a:r>
              <a:rPr sz="1800" spc="330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the</a:t>
            </a:r>
            <a:r>
              <a:rPr sz="1800" spc="30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mid-size</a:t>
            </a:r>
            <a:r>
              <a:rPr sz="1800" spc="320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city </a:t>
            </a:r>
            <a:r>
              <a:rPr sz="1800" spc="-39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Karlsruhe</a:t>
            </a:r>
            <a:r>
              <a:rPr sz="1800" spc="-5" dirty="0">
                <a:solidFill>
                  <a:srgbClr val="506C00"/>
                </a:solidFill>
                <a:latin typeface="Calibri"/>
                <a:cs typeface="Calibri"/>
              </a:rPr>
              <a:t>[Germany]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, in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rural areas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on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highways.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Up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to </a:t>
            </a:r>
            <a:r>
              <a:rPr sz="1800" spc="10" dirty="0">
                <a:solidFill>
                  <a:srgbClr val="5A544E"/>
                </a:solidFill>
                <a:latin typeface="Calibri"/>
                <a:cs typeface="Calibri"/>
              </a:rPr>
              <a:t>15 </a:t>
            </a:r>
            <a:r>
              <a:rPr sz="1800" spc="1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5A544E"/>
                </a:solidFill>
                <a:latin typeface="Calibri"/>
                <a:cs typeface="Calibri"/>
              </a:rPr>
              <a:t>cars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30 pedestrians</a:t>
            </a:r>
            <a:r>
              <a:rPr sz="1800" spc="20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A544E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visible</a:t>
            </a:r>
            <a:r>
              <a:rPr sz="1800" spc="10" dirty="0">
                <a:solidFill>
                  <a:srgbClr val="5A544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A544E"/>
                </a:solidFill>
                <a:latin typeface="Calibri"/>
                <a:cs typeface="Calibri"/>
              </a:rPr>
              <a:t>per</a:t>
            </a:r>
            <a:r>
              <a:rPr sz="1800" spc="-5" dirty="0">
                <a:solidFill>
                  <a:srgbClr val="5A544E"/>
                </a:solidFill>
                <a:latin typeface="Calibri"/>
                <a:cs typeface="Calibri"/>
              </a:rPr>
              <a:t> image.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279" y="6571589"/>
            <a:ext cx="2993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https://www.cvlibs.net/datasets/kitti/index.php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365201"/>
            <a:ext cx="22650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Dataset</a:t>
            </a:r>
            <a:r>
              <a:rPr sz="3200" b="1" u="heavy" spc="-7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Used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572" y="951433"/>
            <a:ext cx="26308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65" dirty="0">
                <a:solidFill>
                  <a:srgbClr val="1D9A78"/>
                </a:solidFill>
                <a:latin typeface="Trebuchet MS"/>
                <a:cs typeface="Trebuchet MS"/>
              </a:rPr>
              <a:t>Contents: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3572" y="1969767"/>
            <a:ext cx="3780154" cy="35109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Introduction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Calibri"/>
                <a:cs typeface="Calibri"/>
              </a:rPr>
              <a:t>Literature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review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Limitations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previous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work)</a:t>
            </a:r>
            <a:r>
              <a:rPr sz="2000" dirty="0">
                <a:latin typeface="Calibri"/>
                <a:cs typeface="Calibri"/>
              </a:rPr>
              <a:t> and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Motivation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Problem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statement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Proposed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method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Experimentation/results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Summarization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Future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11194" y="57911"/>
            <a:ext cx="6879590" cy="6464935"/>
            <a:chOff x="5311194" y="57911"/>
            <a:chExt cx="6879590" cy="64649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1194" y="152399"/>
              <a:ext cx="6879281" cy="63703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2716" y="57911"/>
              <a:ext cx="1080515" cy="1088136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15290" y="1881377"/>
            <a:ext cx="4030979" cy="27940"/>
          </a:xfrm>
          <a:custGeom>
            <a:avLst/>
            <a:gdLst/>
            <a:ahLst/>
            <a:cxnLst/>
            <a:rect l="l" t="t" r="r" b="b"/>
            <a:pathLst>
              <a:path w="4030979" h="27939">
                <a:moveTo>
                  <a:pt x="4030472" y="0"/>
                </a:moveTo>
                <a:lnTo>
                  <a:pt x="0" y="0"/>
                </a:lnTo>
              </a:path>
              <a:path w="4030979" h="27939">
                <a:moveTo>
                  <a:pt x="4030472" y="27432"/>
                </a:moveTo>
                <a:lnTo>
                  <a:pt x="0" y="27432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17960" y="6624625"/>
            <a:ext cx="9328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I</a:t>
            </a:r>
            <a:r>
              <a:rPr sz="11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m</a:t>
            </a: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g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sz="11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Refe</a:t>
            </a:r>
            <a:r>
              <a:rPr sz="11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ran</a:t>
            </a:r>
            <a:r>
              <a:rPr sz="11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c</a:t>
            </a: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e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5201"/>
            <a:ext cx="22650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Dataset</a:t>
            </a:r>
            <a:r>
              <a:rPr sz="3200" b="1" u="heavy" spc="-8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195079"/>
            <a:ext cx="5208270" cy="154622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2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Used:</a:t>
            </a:r>
            <a:endParaRPr sz="1800">
              <a:latin typeface="Calibri"/>
              <a:cs typeface="Calibri"/>
            </a:endParaRPr>
          </a:p>
          <a:p>
            <a:pPr marL="527685" lvl="1" indent="-287020">
              <a:lnSpc>
                <a:spcPct val="100000"/>
              </a:lnSpc>
              <a:spcBef>
                <a:spcPts val="259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sz="2000" b="1" spc="5" dirty="0">
                <a:latin typeface="Calibri"/>
                <a:cs typeface="Calibri"/>
              </a:rPr>
              <a:t>KITTI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Vision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Benchmark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Dataset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9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consists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5" dirty="0">
                <a:latin typeface="Calibri"/>
                <a:cs typeface="Calibri"/>
              </a:rPr>
              <a:t> classes:</a:t>
            </a:r>
            <a:endParaRPr sz="1800">
              <a:latin typeface="Calibri"/>
              <a:cs typeface="Calibri"/>
            </a:endParaRPr>
          </a:p>
          <a:p>
            <a:pPr marL="527685" marR="5080" lvl="1" indent="-287020">
              <a:lnSpc>
                <a:spcPts val="1730"/>
              </a:lnSpc>
              <a:spcBef>
                <a:spcPts val="545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sz="1600" spc="-40" dirty="0">
                <a:latin typeface="Calibri"/>
                <a:cs typeface="Calibri"/>
              </a:rPr>
              <a:t>Car,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Van, </a:t>
            </a:r>
            <a:r>
              <a:rPr sz="1600" spc="-20" dirty="0">
                <a:latin typeface="Calibri"/>
                <a:cs typeface="Calibri"/>
              </a:rPr>
              <a:t>Truck,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Pedestrian, </a:t>
            </a:r>
            <a:r>
              <a:rPr sz="1600" spc="-15" dirty="0">
                <a:latin typeface="Calibri"/>
                <a:cs typeface="Calibri"/>
              </a:rPr>
              <a:t>Person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sitting, </a:t>
            </a:r>
            <a:r>
              <a:rPr sz="1600" spc="-10" dirty="0">
                <a:latin typeface="Calibri"/>
                <a:cs typeface="Calibri"/>
              </a:rPr>
              <a:t>Cyclist, </a:t>
            </a:r>
            <a:r>
              <a:rPr sz="1600" spc="-30" dirty="0">
                <a:latin typeface="Calibri"/>
                <a:cs typeface="Calibri"/>
              </a:rPr>
              <a:t>Tram,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Misc.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811907"/>
            <a:ext cx="5208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Since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KITTI</a:t>
            </a:r>
            <a:r>
              <a:rPr sz="1800" spc="20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204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imbalanced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1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’Car’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4852" y="3058490"/>
            <a:ext cx="5147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3025" algn="l"/>
                <a:tab pos="2212975" algn="l"/>
                <a:tab pos="2884170" algn="l"/>
                <a:tab pos="3606800" algn="l"/>
                <a:tab pos="4963160" algn="l"/>
              </a:tabLst>
            </a:pPr>
            <a:r>
              <a:rPr sz="1800" spc="-10" dirty="0">
                <a:latin typeface="Calibri"/>
                <a:cs typeface="Calibri"/>
              </a:rPr>
              <a:t>’</a:t>
            </a:r>
            <a:r>
              <a:rPr sz="1800" spc="-4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tr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’	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las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	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-35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	mo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	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cc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es	</a:t>
            </a:r>
            <a:r>
              <a:rPr sz="1800" spc="-10" dirty="0"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205352"/>
            <a:ext cx="2977515" cy="7753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890"/>
              </a:spcBef>
            </a:pPr>
            <a:r>
              <a:rPr sz="1800" spc="-5" dirty="0">
                <a:latin typeface="Calibri"/>
                <a:cs typeface="Calibri"/>
              </a:rPr>
              <a:t>comparison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classes.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b="1" spc="-10" dirty="0">
                <a:latin typeface="Calibri"/>
                <a:cs typeface="Calibri"/>
              </a:rPr>
              <a:t>Conversion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to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YOLO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Format: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4101" y="1850764"/>
            <a:ext cx="5225982" cy="255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6939" y="3990213"/>
            <a:ext cx="10829290" cy="188213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27685" marR="5625465" indent="-287020">
              <a:lnSpc>
                <a:spcPts val="1939"/>
              </a:lnSpc>
              <a:spcBef>
                <a:spcPts val="345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sz="1800" dirty="0">
                <a:latin typeface="Calibri"/>
                <a:cs typeface="Calibri"/>
              </a:rPr>
              <a:t>KITTI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labels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converted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YOLO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format,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is:</a:t>
            </a:r>
            <a:endParaRPr sz="1800">
              <a:latin typeface="Calibri"/>
              <a:cs typeface="Calibri"/>
            </a:endParaRPr>
          </a:p>
          <a:p>
            <a:pPr marL="527685" indent="-287020">
              <a:lnSpc>
                <a:spcPct val="100000"/>
              </a:lnSpc>
              <a:spcBef>
                <a:spcPts val="265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sz="1800" b="1" spc="-5" dirty="0">
                <a:latin typeface="Calibri"/>
                <a:cs typeface="Calibri"/>
              </a:rPr>
              <a:t>&lt;object-class&gt;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&lt;x&gt;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&lt;y&gt;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&lt;width&gt;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&lt;height&gt;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585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our experiment, authors </a:t>
            </a:r>
            <a:r>
              <a:rPr sz="1800" spc="-10" dirty="0">
                <a:latin typeface="Calibri"/>
                <a:cs typeface="Calibri"/>
              </a:rPr>
              <a:t>have deployed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5" dirty="0">
                <a:latin typeface="Calibri"/>
                <a:cs typeface="Calibri"/>
              </a:rPr>
              <a:t>YOLO </a:t>
            </a:r>
            <a:r>
              <a:rPr sz="1800" spc="-5" dirty="0">
                <a:latin typeface="Calibri"/>
                <a:cs typeface="Calibri"/>
              </a:rPr>
              <a:t>algorithm in </a:t>
            </a:r>
            <a:r>
              <a:rPr sz="1800" spc="-20" dirty="0">
                <a:latin typeface="Calibri"/>
                <a:cs typeface="Calibri"/>
              </a:rPr>
              <a:t>Tensorflow </a:t>
            </a:r>
            <a:r>
              <a:rPr sz="1800" dirty="0">
                <a:latin typeface="Calibri"/>
                <a:cs typeface="Calibri"/>
              </a:rPr>
              <a:t>with Python. </a:t>
            </a:r>
            <a:r>
              <a:rPr sz="1800" spc="-10" dirty="0">
                <a:latin typeface="Calibri"/>
                <a:cs typeface="Calibri"/>
              </a:rPr>
              <a:t>There are several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hyperparameters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 model </a:t>
            </a:r>
            <a:r>
              <a:rPr sz="1800" spc="-5" dirty="0">
                <a:latin typeface="Calibri"/>
                <a:cs typeface="Calibri"/>
              </a:rPr>
              <a:t>that has </a:t>
            </a:r>
            <a:r>
              <a:rPr sz="1800" dirty="0">
                <a:latin typeface="Calibri"/>
                <a:cs typeface="Calibri"/>
              </a:rPr>
              <a:t>been tuned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better </a:t>
            </a:r>
            <a:r>
              <a:rPr sz="1800" spc="-5" dirty="0">
                <a:latin typeface="Calibri"/>
                <a:cs typeface="Calibri"/>
              </a:rPr>
              <a:t>detection. Which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15" dirty="0">
                <a:latin typeface="Calibri"/>
                <a:cs typeface="Calibri"/>
              </a:rPr>
              <a:t>explore </a:t>
            </a:r>
            <a:r>
              <a:rPr sz="1800" spc="-5" dirty="0">
                <a:latin typeface="Calibri"/>
                <a:cs typeface="Calibri"/>
              </a:rPr>
              <a:t>while implementing </a:t>
            </a:r>
            <a:r>
              <a:rPr sz="1800" spc="5" dirty="0">
                <a:latin typeface="Calibri"/>
                <a:cs typeface="Calibri"/>
              </a:rPr>
              <a:t>the 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539610" y="1293114"/>
            <a:ext cx="2020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5" dirty="0">
                <a:latin typeface="Calibri"/>
                <a:cs typeface="Calibri"/>
              </a:rPr>
              <a:t>Split</a:t>
            </a:r>
            <a:r>
              <a:rPr sz="1800" spc="-15" dirty="0">
                <a:latin typeface="Calibri"/>
                <a:cs typeface="Calibri"/>
              </a:rPr>
              <a:t> Strategy: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4145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Experimentation/results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94158" y="1428585"/>
            <a:ext cx="3202470" cy="23043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3010" y="1249426"/>
            <a:ext cx="7217409" cy="343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  <a:p>
            <a:pPr marL="299085" indent="-287020" algn="just">
              <a:lnSpc>
                <a:spcPct val="100000"/>
              </a:lnSpc>
              <a:spcBef>
                <a:spcPts val="234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Precision:</a:t>
            </a:r>
            <a:endParaRPr sz="1800">
              <a:latin typeface="Calibri"/>
              <a:cs typeface="Calibri"/>
            </a:endParaRPr>
          </a:p>
          <a:p>
            <a:pPr marL="756285" marR="5080" lvl="1" indent="-287020" algn="just">
              <a:lnSpc>
                <a:spcPct val="100000"/>
              </a:lnSpc>
              <a:buClr>
                <a:srgbClr val="080912"/>
              </a:buClr>
              <a:buFont typeface="Wingdings"/>
              <a:buChar char=""/>
              <a:tabLst>
                <a:tab pos="808355" algn="l"/>
              </a:tabLst>
            </a:pPr>
            <a:r>
              <a:rPr dirty="0"/>
              <a:t>	</a:t>
            </a:r>
            <a:r>
              <a:rPr sz="1800" spc="-5" dirty="0">
                <a:solidFill>
                  <a:srgbClr val="080912"/>
                </a:solidFill>
                <a:latin typeface="Calibri"/>
                <a:cs typeface="Calibri"/>
              </a:rPr>
              <a:t>is </a:t>
            </a:r>
            <a:r>
              <a:rPr sz="1800" dirty="0">
                <a:solidFill>
                  <a:srgbClr val="080912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80912"/>
                </a:solidFill>
                <a:latin typeface="Calibri"/>
                <a:cs typeface="Calibri"/>
              </a:rPr>
              <a:t>measure of </a:t>
            </a:r>
            <a:r>
              <a:rPr sz="1800" dirty="0">
                <a:solidFill>
                  <a:srgbClr val="080912"/>
                </a:solidFill>
                <a:latin typeface="Calibri"/>
                <a:cs typeface="Calibri"/>
              </a:rPr>
              <a:t>when </a:t>
            </a:r>
            <a:r>
              <a:rPr sz="1800" i="1" dirty="0">
                <a:solidFill>
                  <a:srgbClr val="080912"/>
                </a:solidFill>
                <a:latin typeface="Calibri"/>
                <a:cs typeface="Calibri"/>
              </a:rPr>
              <a:t>"your </a:t>
            </a:r>
            <a:r>
              <a:rPr sz="1800" i="1" spc="-5" dirty="0">
                <a:solidFill>
                  <a:srgbClr val="080912"/>
                </a:solidFill>
                <a:latin typeface="Calibri"/>
                <a:cs typeface="Calibri"/>
              </a:rPr>
              <a:t>model predicts </a:t>
            </a:r>
            <a:r>
              <a:rPr sz="1800" i="1" spc="-10" dirty="0">
                <a:solidFill>
                  <a:srgbClr val="080912"/>
                </a:solidFill>
                <a:latin typeface="Calibri"/>
                <a:cs typeface="Calibri"/>
              </a:rPr>
              <a:t>how often </a:t>
            </a:r>
            <a:r>
              <a:rPr sz="1800" i="1" spc="-5" dirty="0">
                <a:solidFill>
                  <a:srgbClr val="080912"/>
                </a:solidFill>
                <a:latin typeface="Calibri"/>
                <a:cs typeface="Calibri"/>
              </a:rPr>
              <a:t>does it predicts </a:t>
            </a:r>
            <a:r>
              <a:rPr sz="1800" i="1" spc="-395" dirty="0">
                <a:solidFill>
                  <a:srgbClr val="080912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80912"/>
                </a:solidFill>
                <a:latin typeface="Calibri"/>
                <a:cs typeface="Calibri"/>
              </a:rPr>
              <a:t>correctly?" </a:t>
            </a:r>
            <a:r>
              <a:rPr sz="1800" dirty="0">
                <a:solidFill>
                  <a:srgbClr val="080912"/>
                </a:solidFill>
                <a:latin typeface="Calibri"/>
                <a:cs typeface="Calibri"/>
              </a:rPr>
              <a:t>It </a:t>
            </a:r>
            <a:r>
              <a:rPr sz="1800" spc="-10" dirty="0">
                <a:solidFill>
                  <a:srgbClr val="080912"/>
                </a:solidFill>
                <a:latin typeface="Calibri"/>
                <a:cs typeface="Calibri"/>
              </a:rPr>
              <a:t>indicates how </a:t>
            </a:r>
            <a:r>
              <a:rPr sz="1800" dirty="0">
                <a:solidFill>
                  <a:srgbClr val="080912"/>
                </a:solidFill>
                <a:latin typeface="Calibri"/>
                <a:cs typeface="Calibri"/>
              </a:rPr>
              <a:t>much </a:t>
            </a:r>
            <a:r>
              <a:rPr sz="1800" spc="-10" dirty="0">
                <a:solidFill>
                  <a:srgbClr val="080912"/>
                </a:solidFill>
                <a:latin typeface="Calibri"/>
                <a:cs typeface="Calibri"/>
              </a:rPr>
              <a:t>we can rely </a:t>
            </a:r>
            <a:r>
              <a:rPr sz="1800" spc="-5" dirty="0">
                <a:solidFill>
                  <a:srgbClr val="080912"/>
                </a:solidFill>
                <a:latin typeface="Calibri"/>
                <a:cs typeface="Calibri"/>
              </a:rPr>
              <a:t>on </a:t>
            </a:r>
            <a:r>
              <a:rPr sz="1800" dirty="0">
                <a:solidFill>
                  <a:srgbClr val="080912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80912"/>
                </a:solidFill>
                <a:latin typeface="Calibri"/>
                <a:cs typeface="Calibri"/>
              </a:rPr>
              <a:t>model's </a:t>
            </a:r>
            <a:r>
              <a:rPr sz="1800" spc="-10" dirty="0">
                <a:solidFill>
                  <a:srgbClr val="080912"/>
                </a:solidFill>
                <a:latin typeface="Calibri"/>
                <a:cs typeface="Calibri"/>
              </a:rPr>
              <a:t>positive </a:t>
            </a:r>
            <a:r>
              <a:rPr sz="1800" spc="-5" dirty="0">
                <a:solidFill>
                  <a:srgbClr val="08091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80912"/>
                </a:solidFill>
                <a:latin typeface="Calibri"/>
                <a:cs typeface="Calibri"/>
              </a:rPr>
              <a:t>predictions.</a:t>
            </a:r>
            <a:endParaRPr sz="1800">
              <a:latin typeface="Calibri"/>
              <a:cs typeface="Calibri"/>
            </a:endParaRPr>
          </a:p>
          <a:p>
            <a:pPr marL="299085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Recall:</a:t>
            </a:r>
            <a:endParaRPr sz="1800">
              <a:latin typeface="Calibri"/>
              <a:cs typeface="Calibri"/>
            </a:endParaRPr>
          </a:p>
          <a:p>
            <a:pPr marL="756285" marR="194310" lvl="1" indent="-287020" algn="just">
              <a:lnSpc>
                <a:spcPct val="100000"/>
              </a:lnSpc>
              <a:buFont typeface="Wingdings"/>
              <a:buChar char=""/>
              <a:tabLst>
                <a:tab pos="756920" algn="l"/>
              </a:tabLst>
            </a:pP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is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measure of </a:t>
            </a:r>
            <a:r>
              <a:rPr sz="1800" i="1" dirty="0">
                <a:solidFill>
                  <a:srgbClr val="292929"/>
                </a:solidFill>
                <a:latin typeface="Calibri"/>
                <a:cs typeface="Calibri"/>
              </a:rPr>
              <a:t>"has </a:t>
            </a:r>
            <a:r>
              <a:rPr sz="1800" i="1" spc="-5" dirty="0">
                <a:solidFill>
                  <a:srgbClr val="292929"/>
                </a:solidFill>
                <a:latin typeface="Calibri"/>
                <a:cs typeface="Calibri"/>
              </a:rPr>
              <a:t>your model </a:t>
            </a:r>
            <a:r>
              <a:rPr sz="1800" i="1" spc="-10" dirty="0">
                <a:solidFill>
                  <a:srgbClr val="292929"/>
                </a:solidFill>
                <a:latin typeface="Calibri"/>
                <a:cs typeface="Calibri"/>
              </a:rPr>
              <a:t>predicted </a:t>
            </a:r>
            <a:r>
              <a:rPr sz="1800" i="1" spc="-5" dirty="0">
                <a:solidFill>
                  <a:srgbClr val="292929"/>
                </a:solidFill>
                <a:latin typeface="Calibri"/>
                <a:cs typeface="Calibri"/>
              </a:rPr>
              <a:t>every time </a:t>
            </a:r>
            <a:r>
              <a:rPr sz="1800" i="1" dirty="0">
                <a:solidFill>
                  <a:srgbClr val="292929"/>
                </a:solidFill>
                <a:latin typeface="Calibri"/>
                <a:cs typeface="Calibri"/>
              </a:rPr>
              <a:t>that it </a:t>
            </a:r>
            <a:r>
              <a:rPr sz="1800" i="1" spc="-10" dirty="0">
                <a:solidFill>
                  <a:srgbClr val="292929"/>
                </a:solidFill>
                <a:latin typeface="Calibri"/>
                <a:cs typeface="Calibri"/>
              </a:rPr>
              <a:t>should </a:t>
            </a:r>
            <a:r>
              <a:rPr sz="1800" i="1" spc="-5" dirty="0">
                <a:solidFill>
                  <a:srgbClr val="292929"/>
                </a:solidFill>
                <a:latin typeface="Calibri"/>
                <a:cs typeface="Calibri"/>
              </a:rPr>
              <a:t> have </a:t>
            </a:r>
            <a:r>
              <a:rPr sz="1800" i="1" spc="-10" dirty="0">
                <a:solidFill>
                  <a:srgbClr val="292929"/>
                </a:solidFill>
                <a:latin typeface="Calibri"/>
                <a:cs typeface="Calibri"/>
              </a:rPr>
              <a:t>predicted?"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It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indicates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any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predictions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that it should not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have </a:t>
            </a:r>
            <a:r>
              <a:rPr sz="1800" spc="-3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missed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if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missing.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best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higher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Precision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well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Recall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67609" y="3892105"/>
            <a:ext cx="2621915" cy="1924050"/>
            <a:chOff x="9067609" y="3892105"/>
            <a:chExt cx="2621915" cy="19240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9209" y="4028660"/>
              <a:ext cx="2292694" cy="6082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3345" y="4890515"/>
              <a:ext cx="2257614" cy="7404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72371" y="3896867"/>
              <a:ext cx="2612390" cy="1914525"/>
            </a:xfrm>
            <a:custGeom>
              <a:avLst/>
              <a:gdLst/>
              <a:ahLst/>
              <a:cxnLst/>
              <a:rect l="l" t="t" r="r" b="b"/>
              <a:pathLst>
                <a:path w="2612390" h="1914525">
                  <a:moveTo>
                    <a:pt x="0" y="1914143"/>
                  </a:moveTo>
                  <a:lnTo>
                    <a:pt x="2612135" y="1914143"/>
                  </a:lnTo>
                  <a:lnTo>
                    <a:pt x="2612135" y="0"/>
                  </a:lnTo>
                  <a:lnTo>
                    <a:pt x="0" y="0"/>
                  </a:lnTo>
                  <a:lnTo>
                    <a:pt x="0" y="19141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5821" y="4954523"/>
            <a:ext cx="6048375" cy="8564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23010" y="6093053"/>
            <a:ext cx="1097153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mAP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widely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metrics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measure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object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 the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89"/>
              </a:lnSpc>
            </a:pPr>
            <a:r>
              <a:rPr sz="1800" spc="-5" dirty="0">
                <a:latin typeface="Calibri"/>
                <a:cs typeface="Calibri"/>
              </a:rPr>
              <a:t>classes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detected</a:t>
            </a:r>
            <a:endParaRPr sz="1800">
              <a:latin typeface="Calibri"/>
              <a:cs typeface="Calibri"/>
            </a:endParaRPr>
          </a:p>
          <a:p>
            <a:pPr marL="10132060">
              <a:lnSpc>
                <a:spcPts val="1650"/>
              </a:lnSpc>
            </a:pPr>
            <a:r>
              <a:rPr sz="16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R</a:t>
            </a:r>
            <a:r>
              <a:rPr sz="16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e</a:t>
            </a:r>
            <a:r>
              <a:rPr sz="16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f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e</a:t>
            </a:r>
            <a:r>
              <a:rPr sz="16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r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ence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4145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Experimentation/results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194561"/>
            <a:ext cx="7181850" cy="19881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dirty="0">
                <a:latin typeface="Calibri"/>
                <a:cs typeface="Calibri"/>
              </a:rPr>
              <a:t>IoU</a:t>
            </a:r>
            <a:r>
              <a:rPr sz="2400" b="1" spc="-1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(Intersection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Over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Union)</a:t>
            </a:r>
            <a:endParaRPr sz="1600">
              <a:latin typeface="Calibri"/>
              <a:cs typeface="Calibri"/>
            </a:endParaRPr>
          </a:p>
          <a:p>
            <a:pPr marL="698500" marR="5080" lvl="1" indent="-228600">
              <a:lnSpc>
                <a:spcPts val="1789"/>
              </a:lnSpc>
              <a:spcBef>
                <a:spcPts val="695"/>
              </a:spcBef>
              <a:buSzPct val="112500"/>
              <a:buFont typeface="Arial MT"/>
              <a:buChar char="•"/>
              <a:tabLst>
                <a:tab pos="749935" algn="l"/>
                <a:tab pos="750570" algn="l"/>
              </a:tabLst>
            </a:pPr>
            <a:r>
              <a:rPr dirty="0"/>
              <a:t>	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measure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finding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area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overlap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between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two</a:t>
            </a:r>
            <a:r>
              <a:rPr sz="1600" spc="1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regions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over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union 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two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regions.</a:t>
            </a:r>
            <a:endParaRPr sz="1600">
              <a:latin typeface="Calibri"/>
              <a:cs typeface="Calibri"/>
            </a:endParaRPr>
          </a:p>
          <a:p>
            <a:pPr marL="698500" lvl="1" indent="-229235">
              <a:lnSpc>
                <a:spcPts val="1825"/>
              </a:lnSpc>
              <a:spcBef>
                <a:spcPts val="259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600" spc="-5" dirty="0">
                <a:latin typeface="Calibri"/>
                <a:cs typeface="Calibri"/>
              </a:rPr>
              <a:t>IoU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finding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percentage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overlap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between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predicting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bounding</a:t>
            </a:r>
            <a:endParaRPr sz="1600">
              <a:latin typeface="Calibri"/>
              <a:cs typeface="Calibri"/>
            </a:endParaRPr>
          </a:p>
          <a:p>
            <a:pPr marL="698500">
              <a:lnSpc>
                <a:spcPts val="1825"/>
              </a:lnSpc>
            </a:pPr>
            <a:r>
              <a:rPr sz="1600" spc="-20" dirty="0">
                <a:latin typeface="Calibri"/>
                <a:cs typeface="Calibri"/>
              </a:rPr>
              <a:t>box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values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ground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truth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bounding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box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values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over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area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their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union.</a:t>
            </a:r>
            <a:endParaRPr sz="1600">
              <a:latin typeface="Calibri"/>
              <a:cs typeface="Calibri"/>
            </a:endParaRPr>
          </a:p>
          <a:p>
            <a:pPr marL="698500" marR="5080" lvl="1" indent="-228600">
              <a:lnSpc>
                <a:spcPts val="1730"/>
              </a:lnSpc>
              <a:spcBef>
                <a:spcPts val="53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IoU</a:t>
            </a:r>
            <a:r>
              <a:rPr sz="1600" spc="1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score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value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ranges</a:t>
            </a:r>
            <a:r>
              <a:rPr sz="1600" spc="1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from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1.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higher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IoU</a:t>
            </a:r>
            <a:r>
              <a:rPr sz="1600" spc="1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score,</a:t>
            </a:r>
            <a:r>
              <a:rPr sz="1600" spc="1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better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prediction.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69756" y="1358900"/>
            <a:ext cx="2918460" cy="2095500"/>
            <a:chOff x="8969756" y="1358900"/>
            <a:chExt cx="2918460" cy="2095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849" y="1423501"/>
              <a:ext cx="2542332" cy="19528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76106" y="1365250"/>
              <a:ext cx="2905760" cy="2082800"/>
            </a:xfrm>
            <a:custGeom>
              <a:avLst/>
              <a:gdLst/>
              <a:ahLst/>
              <a:cxnLst/>
              <a:rect l="l" t="t" r="r" b="b"/>
              <a:pathLst>
                <a:path w="2905759" h="2082800">
                  <a:moveTo>
                    <a:pt x="0" y="2082291"/>
                  </a:moveTo>
                  <a:lnTo>
                    <a:pt x="2905252" y="2082291"/>
                  </a:lnTo>
                  <a:lnTo>
                    <a:pt x="2905252" y="0"/>
                  </a:lnTo>
                  <a:lnTo>
                    <a:pt x="0" y="0"/>
                  </a:lnTo>
                  <a:lnTo>
                    <a:pt x="0" y="208229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969756" y="3599179"/>
            <a:ext cx="2918460" cy="2770505"/>
            <a:chOff x="8969756" y="3599179"/>
            <a:chExt cx="2918460" cy="27705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2456" y="3611879"/>
              <a:ext cx="2892552" cy="27447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76106" y="3605529"/>
              <a:ext cx="2905760" cy="2757805"/>
            </a:xfrm>
            <a:custGeom>
              <a:avLst/>
              <a:gdLst/>
              <a:ahLst/>
              <a:cxnLst/>
              <a:rect l="l" t="t" r="r" b="b"/>
              <a:pathLst>
                <a:path w="2905759" h="2757804">
                  <a:moveTo>
                    <a:pt x="0" y="2757424"/>
                  </a:moveTo>
                  <a:lnTo>
                    <a:pt x="2905252" y="2757424"/>
                  </a:lnTo>
                  <a:lnTo>
                    <a:pt x="2905252" y="0"/>
                  </a:lnTo>
                  <a:lnTo>
                    <a:pt x="0" y="0"/>
                  </a:lnTo>
                  <a:lnTo>
                    <a:pt x="0" y="27574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8399" y="3553967"/>
            <a:ext cx="7213590" cy="282854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142980" y="6573418"/>
            <a:ext cx="851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R</a:t>
            </a:r>
            <a:r>
              <a:rPr sz="16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e</a:t>
            </a:r>
            <a:r>
              <a:rPr sz="16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f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e</a:t>
            </a:r>
            <a:r>
              <a:rPr sz="16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r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56841" y="6403949"/>
            <a:ext cx="875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IoU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=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~0.3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9705" y="6378041"/>
            <a:ext cx="875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IoU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=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~0.7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4145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Experimentation/results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131570"/>
            <a:ext cx="10170160" cy="1280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61594" indent="-229235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object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Detection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spc="-30" dirty="0">
                <a:latin typeface="Calibri"/>
                <a:cs typeface="Calibri"/>
              </a:rPr>
              <a:t>YOLO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individually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four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clients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5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epochs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repeated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process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15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communication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rounds</a:t>
            </a:r>
            <a:r>
              <a:rPr sz="2000" spc="-5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1300" marR="5080" indent="-229235">
              <a:lnSpc>
                <a:spcPts val="216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They observe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although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trained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 epochs,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average</a:t>
            </a:r>
            <a:r>
              <a:rPr sz="2000" b="1" spc="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precision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considerably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high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0271" y="3702979"/>
            <a:ext cx="8940311" cy="26047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4145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Experimentation/results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4430" y="2194306"/>
            <a:ext cx="4159250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913765" algn="just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figure shows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detection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images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10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15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communication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rounds,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respectively.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There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4430" y="3017266"/>
            <a:ext cx="3199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89430" algn="l"/>
              </a:tabLst>
            </a:pP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nside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able	i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me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4430" y="3017266"/>
            <a:ext cx="415988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3634740">
              <a:lnSpc>
                <a:spcPts val="2160"/>
              </a:lnSpc>
              <a:spcBef>
                <a:spcPts val="375"/>
              </a:spcBef>
              <a:tabLst>
                <a:tab pos="1243965" algn="l"/>
                <a:tab pos="2254250" algn="l"/>
                <a:tab pos="3647440" algn="l"/>
              </a:tabLst>
            </a:pP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f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  indi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ectly	</a:t>
            </a:r>
            <a:r>
              <a:rPr sz="2000" spc="-3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aining	</a:t>
            </a:r>
            <a:r>
              <a:rPr sz="2000" spc="-15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dg</a:t>
            </a:r>
            <a:r>
              <a:rPr sz="2000" dirty="0">
                <a:latin typeface="Calibri"/>
                <a:cs typeface="Calibri"/>
              </a:rPr>
              <a:t>e	</a:t>
            </a:r>
            <a:r>
              <a:rPr sz="2000" spc="-5" dirty="0">
                <a:latin typeface="Calibri"/>
                <a:cs typeface="Calibri"/>
              </a:rPr>
              <a:t>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4430" y="3565601"/>
            <a:ext cx="4158615" cy="14293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45"/>
              </a:spcBef>
            </a:pPr>
            <a:r>
              <a:rPr sz="2000" spc="-5" dirty="0">
                <a:latin typeface="Calibri"/>
                <a:cs typeface="Calibri"/>
              </a:rPr>
              <a:t>unseen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other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clients,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objects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classified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correctly,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pedestrian </a:t>
            </a:r>
            <a:r>
              <a:rPr sz="2000" spc="-15" dirty="0">
                <a:latin typeface="Calibri"/>
                <a:cs typeface="Calibri"/>
              </a:rPr>
              <a:t>towards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right has been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detected.</a:t>
            </a:r>
            <a:r>
              <a:rPr sz="2000" spc="-5" dirty="0">
                <a:latin typeface="Calibri"/>
                <a:cs typeface="Calibri"/>
              </a:rPr>
              <a:t> These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results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demonstrate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working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</a:t>
            </a:r>
            <a:r>
              <a:rPr sz="2000" spc="-10" dirty="0">
                <a:latin typeface="Calibri"/>
                <a:cs typeface="Calibri"/>
              </a:rPr>
              <a:t> prototype.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190744" y="1272539"/>
            <a:ext cx="6826250" cy="4925695"/>
            <a:chOff x="5190744" y="1272539"/>
            <a:chExt cx="6826250" cy="49256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0744" y="1272539"/>
              <a:ext cx="6783664" cy="2468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5420" y="3707891"/>
              <a:ext cx="6751320" cy="2490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4145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Experimentation/results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834" y="3492941"/>
            <a:ext cx="10231266" cy="22379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1034541"/>
            <a:ext cx="999744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1877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/>
              <a:t>	</a:t>
            </a: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epochs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communication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rounds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FL </a:t>
            </a:r>
            <a:r>
              <a:rPr sz="1800" dirty="0">
                <a:latin typeface="Calibri"/>
                <a:cs typeface="Calibri"/>
              </a:rPr>
              <a:t> model.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[4],</a:t>
            </a:r>
            <a:r>
              <a:rPr sz="1800" spc="-10" dirty="0">
                <a:latin typeface="Calibri"/>
                <a:cs typeface="Calibri"/>
              </a:rPr>
              <a:t> 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infer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the model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converges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dirty="0">
                <a:latin typeface="Calibri"/>
                <a:cs typeface="Calibri"/>
              </a:rPr>
              <a:t> mAP </a:t>
            </a:r>
            <a:r>
              <a:rPr sz="1800" spc="-5" dirty="0">
                <a:latin typeface="Calibri"/>
                <a:cs typeface="Calibri"/>
              </a:rPr>
              <a:t>value 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around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68%.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/>
              <a:t>	</a:t>
            </a:r>
            <a:r>
              <a:rPr sz="1800" spc="-5" dirty="0">
                <a:latin typeface="Calibri"/>
                <a:cs typeface="Calibri"/>
              </a:rPr>
              <a:t>Increasing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epochs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range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5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gradual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increase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 </a:t>
            </a:r>
            <a:r>
              <a:rPr sz="1800" spc="-10" dirty="0">
                <a:latin typeface="Calibri"/>
                <a:cs typeface="Calibri"/>
              </a:rPr>
              <a:t>after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communication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improvement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performance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negligible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after </a:t>
            </a:r>
            <a:r>
              <a:rPr sz="1800" spc="-5" dirty="0">
                <a:latin typeface="Calibri"/>
                <a:cs typeface="Calibri"/>
              </a:rPr>
              <a:t> reaching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precision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score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68%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4145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Experimentation/results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38782"/>
            <a:ext cx="114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844" y="1438782"/>
            <a:ext cx="984123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68516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plots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loss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versus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communication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rounds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for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epochs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figure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shows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gradual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decrease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losses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until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 </a:t>
            </a:r>
            <a:r>
              <a:rPr sz="2000" spc="-15" dirty="0">
                <a:latin typeface="Calibri"/>
                <a:cs typeface="Calibri"/>
              </a:rPr>
              <a:t>converges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after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 </a:t>
            </a:r>
            <a:r>
              <a:rPr sz="2000" spc="-5" dirty="0">
                <a:latin typeface="Calibri"/>
                <a:cs typeface="Calibri"/>
              </a:rPr>
              <a:t>communication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rounds.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229603" y="2712211"/>
            <a:ext cx="4846320" cy="3125470"/>
            <a:chOff x="6229603" y="2712211"/>
            <a:chExt cx="4846320" cy="31254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2303" y="2724911"/>
              <a:ext cx="4808626" cy="30998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35953" y="2718561"/>
              <a:ext cx="4833620" cy="3112770"/>
            </a:xfrm>
            <a:custGeom>
              <a:avLst/>
              <a:gdLst/>
              <a:ahLst/>
              <a:cxnLst/>
              <a:rect l="l" t="t" r="r" b="b"/>
              <a:pathLst>
                <a:path w="4833620" h="3112770">
                  <a:moveTo>
                    <a:pt x="0" y="3112516"/>
                  </a:moveTo>
                  <a:lnTo>
                    <a:pt x="4833111" y="3112516"/>
                  </a:lnTo>
                  <a:lnTo>
                    <a:pt x="4833111" y="0"/>
                  </a:lnTo>
                  <a:lnTo>
                    <a:pt x="0" y="0"/>
                  </a:lnTo>
                  <a:lnTo>
                    <a:pt x="0" y="311251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21245" y="5847384"/>
            <a:ext cx="3460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Generalized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Intersection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over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Union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Loss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80591" y="2712211"/>
            <a:ext cx="4718050" cy="3147060"/>
            <a:chOff x="1180591" y="2712211"/>
            <a:chExt cx="4718050" cy="31470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3291" y="2724911"/>
              <a:ext cx="4692396" cy="31211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86941" y="2718561"/>
              <a:ext cx="4705350" cy="3134360"/>
            </a:xfrm>
            <a:custGeom>
              <a:avLst/>
              <a:gdLst/>
              <a:ahLst/>
              <a:cxnLst/>
              <a:rect l="l" t="t" r="r" b="b"/>
              <a:pathLst>
                <a:path w="4705350" h="3134360">
                  <a:moveTo>
                    <a:pt x="0" y="3133852"/>
                  </a:moveTo>
                  <a:lnTo>
                    <a:pt x="4705096" y="3133852"/>
                  </a:lnTo>
                  <a:lnTo>
                    <a:pt x="4705096" y="0"/>
                  </a:lnTo>
                  <a:lnTo>
                    <a:pt x="0" y="0"/>
                  </a:lnTo>
                  <a:lnTo>
                    <a:pt x="0" y="313385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20644" y="5867806"/>
            <a:ext cx="8375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0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o</a:t>
            </a:r>
            <a:r>
              <a:rPr sz="1600" b="1" spc="-20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al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Loss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4145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Experimentation/results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061146"/>
            <a:ext cx="10360025" cy="257683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b="1" spc="-10" dirty="0">
                <a:latin typeface="Calibri"/>
                <a:cs typeface="Calibri"/>
              </a:rPr>
              <a:t>Comparison</a:t>
            </a:r>
            <a:r>
              <a:rPr sz="2200" b="1" spc="3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of</a:t>
            </a:r>
            <a:r>
              <a:rPr sz="2200" b="1" spc="2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Deep</a:t>
            </a:r>
            <a:r>
              <a:rPr sz="2200" b="1" spc="3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Learning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with</a:t>
            </a:r>
            <a:r>
              <a:rPr sz="2200" b="1" spc="5" dirty="0">
                <a:latin typeface="Calibri"/>
                <a:cs typeface="Calibri"/>
              </a:rPr>
              <a:t> </a:t>
            </a:r>
            <a:r>
              <a:rPr sz="2200" b="1" spc="-25" dirty="0">
                <a:latin typeface="Calibri"/>
                <a:cs typeface="Calibri"/>
              </a:rPr>
              <a:t>Federated</a:t>
            </a:r>
            <a:r>
              <a:rPr sz="2200" b="1" spc="5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Learning</a:t>
            </a:r>
            <a:endParaRPr sz="2200">
              <a:latin typeface="Calibri"/>
              <a:cs typeface="Calibri"/>
            </a:endParaRPr>
          </a:p>
          <a:p>
            <a:pPr marL="698500" marR="5715" lvl="1" indent="-228600" algn="just">
              <a:lnSpc>
                <a:spcPts val="1939"/>
              </a:lnSpc>
              <a:spcBef>
                <a:spcPts val="555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spc="-5" dirty="0">
                <a:latin typeface="Calibri"/>
                <a:cs typeface="Calibri"/>
              </a:rPr>
              <a:t>6K images </a:t>
            </a:r>
            <a:r>
              <a:rPr sz="1800" spc="-10" dirty="0">
                <a:latin typeface="Calibri"/>
                <a:cs typeface="Calibri"/>
              </a:rPr>
              <a:t>are trained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5" dirty="0">
                <a:latin typeface="Calibri"/>
                <a:cs typeface="Calibri"/>
              </a:rPr>
              <a:t>YOLOV3 </a:t>
            </a:r>
            <a:r>
              <a:rPr sz="1800" dirty="0">
                <a:latin typeface="Calibri"/>
                <a:cs typeface="Calibri"/>
              </a:rPr>
              <a:t>model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b="1" spc="-15" dirty="0">
                <a:latin typeface="Calibri"/>
                <a:cs typeface="Calibri"/>
              </a:rPr>
              <a:t>centralized </a:t>
            </a:r>
            <a:r>
              <a:rPr sz="1800" b="1" spc="-20" dirty="0">
                <a:latin typeface="Calibri"/>
                <a:cs typeface="Calibri"/>
              </a:rPr>
              <a:t>system </a:t>
            </a:r>
            <a:r>
              <a:rPr sz="1800" b="1" spc="-10" dirty="0">
                <a:latin typeface="Calibri"/>
                <a:cs typeface="Calibri"/>
              </a:rPr>
              <a:t>for </a:t>
            </a:r>
            <a:r>
              <a:rPr sz="1800" b="1" dirty="0">
                <a:latin typeface="Calibri"/>
                <a:cs typeface="Calibri"/>
              </a:rPr>
              <a:t>5 </a:t>
            </a:r>
            <a:r>
              <a:rPr sz="1800" b="1" spc="-5" dirty="0">
                <a:latin typeface="Calibri"/>
                <a:cs typeface="Calibri"/>
              </a:rPr>
              <a:t>and 10 </a:t>
            </a:r>
            <a:r>
              <a:rPr sz="1800" b="1" spc="-10" dirty="0">
                <a:latin typeface="Calibri"/>
                <a:cs typeface="Calibri"/>
              </a:rPr>
              <a:t>epochs </a:t>
            </a:r>
            <a:r>
              <a:rPr sz="1800" dirty="0">
                <a:latin typeface="Calibri"/>
                <a:cs typeface="Calibri"/>
              </a:rPr>
              <a:t>and the FL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 </a:t>
            </a:r>
            <a:r>
              <a:rPr sz="1800" spc="-5" dirty="0">
                <a:latin typeface="Calibri"/>
                <a:cs typeface="Calibri"/>
              </a:rPr>
              <a:t>where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same </a:t>
            </a:r>
            <a:r>
              <a:rPr sz="1800" b="1" spc="-5" dirty="0">
                <a:latin typeface="Calibri"/>
                <a:cs typeface="Calibri"/>
              </a:rPr>
              <a:t>6K </a:t>
            </a:r>
            <a:r>
              <a:rPr sz="1800" b="1" spc="-10" dirty="0">
                <a:latin typeface="Calibri"/>
                <a:cs typeface="Calibri"/>
              </a:rPr>
              <a:t>images are distributed </a:t>
            </a:r>
            <a:r>
              <a:rPr sz="1800" b="1" spc="-5" dirty="0">
                <a:latin typeface="Calibri"/>
                <a:cs typeface="Calibri"/>
              </a:rPr>
              <a:t>among </a:t>
            </a:r>
            <a:r>
              <a:rPr sz="1800" b="1" dirty="0">
                <a:latin typeface="Calibri"/>
                <a:cs typeface="Calibri"/>
              </a:rPr>
              <a:t>4 </a:t>
            </a:r>
            <a:r>
              <a:rPr sz="1800" b="1" spc="-10" dirty="0">
                <a:latin typeface="Calibri"/>
                <a:cs typeface="Calibri"/>
              </a:rPr>
              <a:t>clients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where </a:t>
            </a:r>
            <a:r>
              <a:rPr sz="1800" dirty="0">
                <a:latin typeface="Calibri"/>
                <a:cs typeface="Calibri"/>
              </a:rPr>
              <a:t>each </a:t>
            </a:r>
            <a:r>
              <a:rPr sz="1800" spc="-5" dirty="0">
                <a:latin typeface="Calibri"/>
                <a:cs typeface="Calibri"/>
              </a:rPr>
              <a:t>client has </a:t>
            </a:r>
            <a:r>
              <a:rPr sz="1800" spc="-25" dirty="0">
                <a:latin typeface="Calibri"/>
                <a:cs typeface="Calibri"/>
              </a:rPr>
              <a:t>YOLOV3 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configured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10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epochs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tuned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FL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algorithm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for</a:t>
            </a:r>
            <a:r>
              <a:rPr sz="1800" b="1" dirty="0">
                <a:latin typeface="Calibri"/>
                <a:cs typeface="Calibri"/>
              </a:rPr>
              <a:t> 3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rounds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698500" marR="6985" lvl="1" indent="-228600" algn="just">
              <a:lnSpc>
                <a:spcPct val="90100"/>
              </a:lnSpc>
              <a:spcBef>
                <a:spcPts val="480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can </a:t>
            </a:r>
            <a:r>
              <a:rPr sz="1800" spc="-5" dirty="0">
                <a:latin typeface="Calibri"/>
                <a:cs typeface="Calibri"/>
              </a:rPr>
              <a:t>clearly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15" dirty="0">
                <a:latin typeface="Calibri"/>
                <a:cs typeface="Calibri"/>
              </a:rPr>
              <a:t>inferred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performances </a:t>
            </a:r>
            <a:r>
              <a:rPr sz="1800" spc="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FL and </a:t>
            </a:r>
            <a:r>
              <a:rPr sz="1800" spc="-5" dirty="0">
                <a:latin typeface="Calibri"/>
                <a:cs typeface="Calibri"/>
              </a:rPr>
              <a:t>DL </a:t>
            </a:r>
            <a:r>
              <a:rPr sz="1800" spc="-10" dirty="0">
                <a:latin typeface="Calibri"/>
                <a:cs typeface="Calibri"/>
              </a:rPr>
              <a:t>are comparable, </a:t>
            </a:r>
            <a:r>
              <a:rPr sz="1800" spc="-5" dirty="0">
                <a:latin typeface="Calibri"/>
                <a:cs typeface="Calibri"/>
              </a:rPr>
              <a:t>where </a:t>
            </a:r>
            <a:r>
              <a:rPr sz="1800" spc="-10" dirty="0">
                <a:latin typeface="Calibri"/>
                <a:cs typeface="Calibri"/>
              </a:rPr>
              <a:t>overall </a:t>
            </a:r>
            <a:r>
              <a:rPr sz="1800" spc="-5" dirty="0">
                <a:latin typeface="Calibri"/>
                <a:cs typeface="Calibri"/>
              </a:rPr>
              <a:t>training loss 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reduced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enhanced,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respectively,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modeling.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communication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rounds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achieve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similar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traditional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models.</a:t>
            </a:r>
            <a:endParaRPr sz="1800">
              <a:latin typeface="Calibri"/>
              <a:cs typeface="Calibri"/>
            </a:endParaRPr>
          </a:p>
          <a:p>
            <a:pPr marL="698500" lvl="1" indent="-229235" algn="just">
              <a:lnSpc>
                <a:spcPts val="2050"/>
              </a:lnSpc>
              <a:spcBef>
                <a:spcPts val="280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interesting</a:t>
            </a:r>
            <a:r>
              <a:rPr sz="1800" b="1" spc="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part</a:t>
            </a:r>
            <a:r>
              <a:rPr sz="1800" b="1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taken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complete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training.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training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takes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698500" algn="just">
              <a:lnSpc>
                <a:spcPts val="2050"/>
              </a:lnSpc>
            </a:pPr>
            <a:r>
              <a:rPr sz="1800" b="1" dirty="0">
                <a:latin typeface="Calibri"/>
                <a:cs typeface="Calibri"/>
              </a:rPr>
              <a:t>lot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less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time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traditional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training,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thus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reducing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resource needs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6146" y="57911"/>
            <a:ext cx="1077085" cy="10881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5645" y="3962938"/>
            <a:ext cx="7173162" cy="226586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4145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Experimentation/results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5645" y="3652042"/>
            <a:ext cx="7173162" cy="22658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1546986"/>
            <a:ext cx="10360025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914400" algn="just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latin typeface="Calibri"/>
                <a:cs typeface="Calibri"/>
              </a:rPr>
              <a:t>They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10" dirty="0">
                <a:latin typeface="Calibri"/>
                <a:cs typeface="Calibri"/>
              </a:rPr>
              <a:t>shown that </a:t>
            </a:r>
            <a:r>
              <a:rPr sz="2400" dirty="0">
                <a:latin typeface="Calibri"/>
                <a:cs typeface="Calibri"/>
              </a:rPr>
              <a:t>while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7K </a:t>
            </a:r>
            <a:r>
              <a:rPr sz="2400" b="1" spc="-10" dirty="0">
                <a:latin typeface="Calibri"/>
                <a:cs typeface="Calibri"/>
              </a:rPr>
              <a:t>images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dirty="0">
                <a:latin typeface="Calibri"/>
                <a:cs typeface="Calibri"/>
              </a:rPr>
              <a:t>KITTI </a:t>
            </a:r>
            <a:r>
              <a:rPr sz="2400" b="1" spc="-10" dirty="0">
                <a:latin typeface="Calibri"/>
                <a:cs typeface="Calibri"/>
              </a:rPr>
              <a:t>dataset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dirty="0">
                <a:latin typeface="Calibri"/>
                <a:cs typeface="Calibri"/>
              </a:rPr>
              <a:t> epoch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single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client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took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27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minutes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approach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distributed </a:t>
            </a:r>
            <a:r>
              <a:rPr sz="2400" dirty="0">
                <a:latin typeface="Calibri"/>
                <a:cs typeface="Calibri"/>
              </a:rPr>
              <a:t>among </a:t>
            </a:r>
            <a:r>
              <a:rPr sz="2400" b="1" dirty="0">
                <a:latin typeface="Calibri"/>
                <a:cs typeface="Calibri"/>
              </a:rPr>
              <a:t>4 </a:t>
            </a:r>
            <a:r>
              <a:rPr sz="2400" b="1" spc="-10" dirty="0">
                <a:latin typeface="Calibri"/>
                <a:cs typeface="Calibri"/>
              </a:rPr>
              <a:t>clients </a:t>
            </a:r>
            <a:r>
              <a:rPr sz="2400" spc="-15" dirty="0">
                <a:latin typeface="Calibri"/>
                <a:cs typeface="Calibri"/>
              </a:rPr>
              <a:t>took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b="1" spc="-5" dirty="0">
                <a:latin typeface="Calibri"/>
                <a:cs typeface="Calibri"/>
              </a:rPr>
              <a:t>10 </a:t>
            </a:r>
            <a:r>
              <a:rPr sz="2400" b="1" spc="-10" dirty="0">
                <a:latin typeface="Calibri"/>
                <a:cs typeface="Calibri"/>
              </a:rPr>
              <a:t>minutes. </a:t>
            </a:r>
            <a:r>
              <a:rPr sz="2400" spc="-45" dirty="0">
                <a:latin typeface="Calibri"/>
                <a:cs typeface="Calibri"/>
              </a:rPr>
              <a:t>We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therefore </a:t>
            </a:r>
            <a:r>
              <a:rPr sz="2400" dirty="0">
                <a:latin typeface="Calibri"/>
                <a:cs typeface="Calibri"/>
              </a:rPr>
              <a:t>deduce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taken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directly </a:t>
            </a:r>
            <a:r>
              <a:rPr sz="2400" spc="-10" dirty="0">
                <a:latin typeface="Calibri"/>
                <a:cs typeface="Calibri"/>
              </a:rPr>
              <a:t>proportional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size.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362582"/>
            <a:ext cx="10360025" cy="44056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715" indent="-229235" algn="just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Authors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have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constructed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17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evaluated</a:t>
            </a:r>
            <a:r>
              <a:rPr sz="2000" b="1" spc="1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15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prototype</a:t>
            </a:r>
            <a:r>
              <a:rPr sz="2000" b="1" spc="1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FL</a:t>
            </a:r>
            <a:r>
              <a:rPr sz="2000" b="1" spc="16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system</a:t>
            </a:r>
            <a:r>
              <a:rPr sz="2000" b="1" spc="1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on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Calibri"/>
                <a:cs typeface="Calibri"/>
              </a:rPr>
              <a:t>KITTI</a:t>
            </a:r>
            <a:r>
              <a:rPr sz="2000" b="1" spc="17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Vision</a:t>
            </a:r>
            <a:r>
              <a:rPr sz="2000" b="1" spc="16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Benchmark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2D </a:t>
            </a:r>
            <a:r>
              <a:rPr sz="2000" spc="-5" dirty="0">
                <a:latin typeface="Calibri"/>
                <a:cs typeface="Calibri"/>
              </a:rPr>
              <a:t>image </a:t>
            </a:r>
            <a:r>
              <a:rPr sz="2000" spc="-10" dirty="0">
                <a:latin typeface="Calibri"/>
                <a:cs typeface="Calibri"/>
              </a:rPr>
              <a:t>dataset. </a:t>
            </a:r>
            <a:r>
              <a:rPr sz="2000" spc="-5" dirty="0">
                <a:latin typeface="Calibri"/>
                <a:cs typeface="Calibri"/>
              </a:rPr>
              <a:t>Object detection models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trained locally </a:t>
            </a:r>
            <a:r>
              <a:rPr sz="2000" spc="-10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20" dirty="0">
                <a:latin typeface="Calibri"/>
                <a:cs typeface="Calibri"/>
              </a:rPr>
              <a:t>vehicle’s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dataset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their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prototype.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resultant weights are </a:t>
            </a:r>
            <a:r>
              <a:rPr sz="2000" spc="-5" dirty="0">
                <a:latin typeface="Calibri"/>
                <a:cs typeface="Calibri"/>
              </a:rPr>
              <a:t>securely </a:t>
            </a:r>
            <a:r>
              <a:rPr sz="2000" spc="-10" dirty="0">
                <a:latin typeface="Calibri"/>
                <a:cs typeface="Calibri"/>
              </a:rPr>
              <a:t>aggregated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the global </a:t>
            </a:r>
            <a:r>
              <a:rPr sz="2000" spc="-5" dirty="0">
                <a:latin typeface="Calibri"/>
                <a:cs typeface="Calibri"/>
              </a:rPr>
              <a:t>server using </a:t>
            </a:r>
            <a:r>
              <a:rPr sz="2000" spc="-10" dirty="0">
                <a:latin typeface="Calibri"/>
                <a:cs typeface="Calibri"/>
              </a:rPr>
              <a:t>symmetric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encryption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techniques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during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transfer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yield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improved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model.</a:t>
            </a:r>
            <a:endParaRPr sz="2000">
              <a:latin typeface="Calibri"/>
              <a:cs typeface="Calibri"/>
            </a:endParaRPr>
          </a:p>
          <a:p>
            <a:pPr marL="241300" marR="6350" indent="-229235" algn="just">
              <a:lnSpc>
                <a:spcPts val="216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FL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converged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68%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mean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average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precision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compared</a:t>
            </a:r>
            <a:r>
              <a:rPr sz="2000" spc="-5" dirty="0">
                <a:latin typeface="Calibri"/>
                <a:cs typeface="Calibri"/>
              </a:rPr>
              <a:t> object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detection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performance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dirty="0">
                <a:latin typeface="Calibri"/>
                <a:cs typeface="Calibri"/>
              </a:rPr>
              <a:t> FL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traditional</a:t>
            </a:r>
            <a:r>
              <a:rPr sz="2000" dirty="0">
                <a:latin typeface="Calibri"/>
                <a:cs typeface="Calibri"/>
              </a:rPr>
              <a:t> deep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approach</a:t>
            </a:r>
            <a:r>
              <a:rPr sz="2000" spc="-5" dirty="0">
                <a:latin typeface="Calibri"/>
                <a:cs typeface="Calibri"/>
              </a:rPr>
              <a:t> and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noticed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significant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difference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between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two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models.</a:t>
            </a:r>
            <a:endParaRPr sz="2000">
              <a:latin typeface="Calibri"/>
              <a:cs typeface="Calibri"/>
            </a:endParaRPr>
          </a:p>
          <a:p>
            <a:pPr marL="241300" marR="5080" indent="-229235" algn="just">
              <a:lnSpc>
                <a:spcPct val="90000"/>
              </a:lnSpc>
              <a:spcBef>
                <a:spcPts val="980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35" dirty="0">
                <a:latin typeface="Calibri"/>
                <a:cs typeface="Calibri"/>
              </a:rPr>
              <a:t>We </a:t>
            </a:r>
            <a:r>
              <a:rPr sz="2000" spc="-5" dirty="0">
                <a:latin typeface="Calibri"/>
                <a:cs typeface="Calibri"/>
              </a:rPr>
              <a:t>further </a:t>
            </a:r>
            <a:r>
              <a:rPr sz="2000" spc="-10" dirty="0">
                <a:latin typeface="Calibri"/>
                <a:cs typeface="Calibri"/>
              </a:rPr>
              <a:t>analyzed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latency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an </a:t>
            </a:r>
            <a:r>
              <a:rPr sz="2000" dirty="0">
                <a:latin typeface="Calibri"/>
                <a:cs typeface="Calibri"/>
              </a:rPr>
              <a:t>FL </a:t>
            </a:r>
            <a:r>
              <a:rPr sz="2000" spc="-5" dirty="0">
                <a:latin typeface="Calibri"/>
                <a:cs typeface="Calibri"/>
              </a:rPr>
              <a:t>and non-FL </a:t>
            </a:r>
            <a:r>
              <a:rPr sz="2000" spc="-20" dirty="0">
                <a:latin typeface="Calibri"/>
                <a:cs typeface="Calibri"/>
              </a:rPr>
              <a:t>system. </a:t>
            </a:r>
            <a:r>
              <a:rPr sz="2000" dirty="0">
                <a:latin typeface="Calibri"/>
                <a:cs typeface="Calibri"/>
              </a:rPr>
              <a:t>While </a:t>
            </a:r>
            <a:r>
              <a:rPr sz="2000" spc="-5" dirty="0">
                <a:latin typeface="Calibri"/>
                <a:cs typeface="Calibri"/>
              </a:rPr>
              <a:t>training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7K images of the </a:t>
            </a:r>
            <a:r>
              <a:rPr sz="2000" dirty="0">
                <a:latin typeface="Calibri"/>
                <a:cs typeface="Calibri"/>
              </a:rPr>
              <a:t> KITTI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dataset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epoch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single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client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took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27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minutes</a:t>
            </a:r>
            <a:r>
              <a:rPr sz="2000" spc="-1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approach</a:t>
            </a:r>
            <a:r>
              <a:rPr sz="2000" spc="-5" dirty="0">
                <a:latin typeface="Calibri"/>
                <a:cs typeface="Calibri"/>
              </a:rPr>
              <a:t> with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distributed among </a:t>
            </a:r>
            <a:r>
              <a:rPr sz="2000" b="1" spc="-10" dirty="0">
                <a:latin typeface="Calibri"/>
                <a:cs typeface="Calibri"/>
              </a:rPr>
              <a:t>four clients took </a:t>
            </a:r>
            <a:r>
              <a:rPr sz="2000" b="1" dirty="0">
                <a:latin typeface="Calibri"/>
                <a:cs typeface="Calibri"/>
              </a:rPr>
              <a:t>only </a:t>
            </a:r>
            <a:r>
              <a:rPr sz="2000" b="1" spc="-5" dirty="0">
                <a:latin typeface="Calibri"/>
                <a:cs typeface="Calibri"/>
              </a:rPr>
              <a:t>10 minutes</a:t>
            </a:r>
            <a:r>
              <a:rPr sz="2000" spc="-5" dirty="0">
                <a:latin typeface="Calibri"/>
                <a:cs typeface="Calibri"/>
              </a:rPr>
              <a:t>. It </a:t>
            </a:r>
            <a:r>
              <a:rPr sz="2000" spc="-10" dirty="0">
                <a:latin typeface="Calibri"/>
                <a:cs typeface="Calibri"/>
              </a:rPr>
              <a:t>is important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note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latency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above </a:t>
            </a:r>
            <a:r>
              <a:rPr sz="2000" spc="-15" dirty="0">
                <a:latin typeface="Calibri"/>
                <a:cs typeface="Calibri"/>
              </a:rPr>
              <a:t>context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the time </a:t>
            </a:r>
            <a:r>
              <a:rPr sz="2000" spc="-15" dirty="0">
                <a:latin typeface="Calibri"/>
                <a:cs typeface="Calibri"/>
              </a:rPr>
              <a:t>taken </a:t>
            </a:r>
            <a:r>
              <a:rPr sz="2000" spc="-5" dirty="0">
                <a:latin typeface="Calibri"/>
                <a:cs typeface="Calibri"/>
              </a:rPr>
              <a:t>during the </a:t>
            </a:r>
            <a:r>
              <a:rPr sz="2000" spc="-10" dirty="0">
                <a:latin typeface="Calibri"/>
                <a:cs typeface="Calibri"/>
              </a:rPr>
              <a:t>training </a:t>
            </a:r>
            <a:r>
              <a:rPr sz="2000" spc="-5" dirty="0">
                <a:latin typeface="Calibri"/>
                <a:cs typeface="Calibri"/>
              </a:rPr>
              <a:t>phase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5" dirty="0">
                <a:latin typeface="Calibri"/>
                <a:cs typeface="Calibri"/>
              </a:rPr>
              <a:t>object detection. </a:t>
            </a:r>
            <a:r>
              <a:rPr sz="2000" b="1" spc="-10" dirty="0">
                <a:latin typeface="Calibri"/>
                <a:cs typeface="Calibri"/>
              </a:rPr>
              <a:t>Network latency </a:t>
            </a:r>
            <a:r>
              <a:rPr sz="2000" b="1" spc="-15" dirty="0">
                <a:latin typeface="Calibri"/>
                <a:cs typeface="Calibri"/>
              </a:rPr>
              <a:t>is 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considered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be negligible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" dirty="0">
                <a:latin typeface="Calibri"/>
                <a:cs typeface="Calibri"/>
              </a:rPr>
              <a:t> setup.</a:t>
            </a:r>
            <a:endParaRPr sz="2000">
              <a:latin typeface="Calibri"/>
              <a:cs typeface="Calibri"/>
            </a:endParaRPr>
          </a:p>
          <a:p>
            <a:pPr marL="241300" indent="-229235" algn="just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They </a:t>
            </a:r>
            <a:r>
              <a:rPr sz="2000" dirty="0">
                <a:latin typeface="Calibri"/>
                <a:cs typeface="Calibri"/>
              </a:rPr>
              <a:t>deduced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b="1" dirty="0">
                <a:latin typeface="Calibri"/>
                <a:cs typeface="Calibri"/>
              </a:rPr>
              <a:t>time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taken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proportional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data </a:t>
            </a:r>
            <a:r>
              <a:rPr sz="2000" b="1" spc="-10" dirty="0">
                <a:latin typeface="Calibri"/>
                <a:cs typeface="Calibri"/>
              </a:rPr>
              <a:t>size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1300" indent="-229235" algn="just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25" dirty="0">
                <a:latin typeface="Calibri"/>
                <a:cs typeface="Calibri"/>
              </a:rPr>
              <a:t>At</a:t>
            </a:r>
            <a:r>
              <a:rPr sz="2000" spc="-10" dirty="0">
                <a:latin typeface="Calibri"/>
                <a:cs typeface="Calibri"/>
              </a:rPr>
              <a:t> last,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they said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FL and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DL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produce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comparable results</a:t>
            </a:r>
            <a:r>
              <a:rPr sz="2000" spc="-5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2578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Summarization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14274"/>
            <a:ext cx="26955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INTRODUCTION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25500" y="2692400"/>
            <a:ext cx="5146040" cy="2905760"/>
            <a:chOff x="825500" y="2692400"/>
            <a:chExt cx="5146040" cy="2905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705100"/>
              <a:ext cx="5120640" cy="28803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1850" y="2698750"/>
              <a:ext cx="5133340" cy="2893060"/>
            </a:xfrm>
            <a:custGeom>
              <a:avLst/>
              <a:gdLst/>
              <a:ahLst/>
              <a:cxnLst/>
              <a:rect l="l" t="t" r="r" b="b"/>
              <a:pathLst>
                <a:path w="5133340" h="2893060">
                  <a:moveTo>
                    <a:pt x="0" y="2893060"/>
                  </a:moveTo>
                  <a:lnTo>
                    <a:pt x="5133340" y="2893060"/>
                  </a:lnTo>
                  <a:lnTo>
                    <a:pt x="5133340" y="0"/>
                  </a:lnTo>
                  <a:lnTo>
                    <a:pt x="0" y="0"/>
                  </a:lnTo>
                  <a:lnTo>
                    <a:pt x="0" y="28930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2977" y="1179538"/>
            <a:ext cx="8435975" cy="1036319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000" b="1" spc="-5" dirty="0">
                <a:latin typeface="Calibri"/>
                <a:cs typeface="Calibri"/>
              </a:rPr>
              <a:t>Object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Detection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Autonomous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Vehicles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Object </a:t>
            </a:r>
            <a:r>
              <a:rPr sz="1800" spc="-10" dirty="0">
                <a:latin typeface="Calibri"/>
                <a:cs typeface="Calibri"/>
              </a:rPr>
              <a:t>Detection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11111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11111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11111"/>
                </a:solidFill>
                <a:latin typeface="Calibri"/>
                <a:cs typeface="Calibri"/>
              </a:rPr>
              <a:t>process</a:t>
            </a:r>
            <a:r>
              <a:rPr sz="1800" spc="-5" dirty="0">
                <a:solidFill>
                  <a:srgbClr val="111111"/>
                </a:solidFill>
                <a:latin typeface="Calibri"/>
                <a:cs typeface="Calibri"/>
              </a:rPr>
              <a:t> of</a:t>
            </a:r>
            <a:r>
              <a:rPr sz="1800" spc="2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11111"/>
                </a:solidFill>
                <a:latin typeface="Calibri"/>
                <a:cs typeface="Calibri"/>
              </a:rPr>
              <a:t>finding</a:t>
            </a:r>
            <a:r>
              <a:rPr sz="1800" b="1" spc="-3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11111"/>
                </a:solidFill>
                <a:latin typeface="Calibri"/>
                <a:cs typeface="Calibri"/>
              </a:rPr>
              <a:t>all</a:t>
            </a:r>
            <a:r>
              <a:rPr sz="1800" b="1" spc="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11111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11111"/>
                </a:solidFill>
                <a:latin typeface="Calibri"/>
                <a:cs typeface="Calibri"/>
              </a:rPr>
              <a:t>possible</a:t>
            </a:r>
            <a:r>
              <a:rPr sz="1800" b="1" spc="-4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11111"/>
                </a:solidFill>
                <a:latin typeface="Calibri"/>
                <a:cs typeface="Calibri"/>
              </a:rPr>
              <a:t>instances</a:t>
            </a:r>
            <a:r>
              <a:rPr sz="1800" b="1" spc="-4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11111"/>
                </a:solidFill>
                <a:latin typeface="Calibri"/>
                <a:cs typeface="Calibri"/>
              </a:rPr>
              <a:t>of</a:t>
            </a:r>
            <a:r>
              <a:rPr sz="1800" b="1" spc="1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11111"/>
                </a:solidFill>
                <a:latin typeface="Calibri"/>
                <a:cs typeface="Calibri"/>
              </a:rPr>
              <a:t>real-world</a:t>
            </a:r>
            <a:r>
              <a:rPr sz="1800" b="1" spc="-3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11111"/>
                </a:solidFill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11111"/>
                </a:solidFill>
                <a:latin typeface="Calibri"/>
                <a:cs typeface="Calibri"/>
              </a:rPr>
              <a:t>It </a:t>
            </a:r>
            <a:r>
              <a:rPr sz="1800" spc="-5" dirty="0">
                <a:solidFill>
                  <a:srgbClr val="111111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11111"/>
                </a:solidFill>
                <a:latin typeface="Calibri"/>
                <a:cs typeface="Calibri"/>
              </a:rPr>
              <a:t>one</a:t>
            </a:r>
            <a:r>
              <a:rPr sz="1800" spc="1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11111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111111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11111"/>
                </a:solidFill>
                <a:latin typeface="Calibri"/>
                <a:cs typeface="Calibri"/>
              </a:rPr>
              <a:t>key</a:t>
            </a:r>
            <a:r>
              <a:rPr sz="1800" spc="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11111"/>
                </a:solidFill>
                <a:latin typeface="Calibri"/>
                <a:cs typeface="Calibri"/>
              </a:rPr>
              <a:t>features</a:t>
            </a:r>
            <a:r>
              <a:rPr sz="1800" spc="-5" dirty="0">
                <a:solidFill>
                  <a:srgbClr val="111111"/>
                </a:solidFill>
                <a:latin typeface="Calibri"/>
                <a:cs typeface="Calibri"/>
              </a:rPr>
              <a:t> of</a:t>
            </a:r>
            <a:r>
              <a:rPr sz="1800" spc="1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11111"/>
                </a:solidFill>
                <a:latin typeface="Calibri"/>
                <a:cs typeface="Calibri"/>
              </a:rPr>
              <a:t>Autonomous</a:t>
            </a:r>
            <a:r>
              <a:rPr sz="1800" spc="-1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11111"/>
                </a:solidFill>
                <a:latin typeface="Calibri"/>
                <a:cs typeface="Calibri"/>
              </a:rPr>
              <a:t>Driving</a:t>
            </a:r>
            <a:r>
              <a:rPr sz="1800" spc="2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11111"/>
                </a:solidFill>
                <a:latin typeface="Calibri"/>
                <a:cs typeface="Calibri"/>
              </a:rPr>
              <a:t>Systems.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20459" y="2692400"/>
            <a:ext cx="5141595" cy="2905760"/>
            <a:chOff x="6220459" y="2692400"/>
            <a:chExt cx="5141595" cy="29057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59" y="2705100"/>
              <a:ext cx="5116068" cy="28803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26809" y="2698750"/>
              <a:ext cx="5128895" cy="2893060"/>
            </a:xfrm>
            <a:custGeom>
              <a:avLst/>
              <a:gdLst/>
              <a:ahLst/>
              <a:cxnLst/>
              <a:rect l="l" t="t" r="r" b="b"/>
              <a:pathLst>
                <a:path w="5128895" h="2893060">
                  <a:moveTo>
                    <a:pt x="0" y="2893060"/>
                  </a:moveTo>
                  <a:lnTo>
                    <a:pt x="5128768" y="2893060"/>
                  </a:lnTo>
                  <a:lnTo>
                    <a:pt x="5128768" y="0"/>
                  </a:lnTo>
                  <a:lnTo>
                    <a:pt x="0" y="0"/>
                  </a:lnTo>
                  <a:lnTo>
                    <a:pt x="0" y="28930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6939" y="6535318"/>
            <a:ext cx="4586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[1]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 Object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sz="1800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Detection</a:t>
            </a:r>
            <a:r>
              <a:rPr sz="1800" spc="470" dirty="0">
                <a:solidFill>
                  <a:srgbClr val="0462C1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|</a:t>
            </a:r>
            <a:r>
              <a:rPr sz="1800" spc="47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800" u="sng" spc="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5"/>
              </a:rPr>
              <a:t>[2]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5"/>
              </a:rPr>
              <a:t> </a:t>
            </a:r>
            <a:r>
              <a:rPr sz="18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5"/>
              </a:rPr>
              <a:t>Object </a:t>
            </a:r>
            <a:r>
              <a:rPr sz="1800" u="sng" spc="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5"/>
              </a:rPr>
              <a:t>Detection</a:t>
            </a:r>
            <a:r>
              <a:rPr sz="1800" spc="2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0945" y="5621223"/>
            <a:ext cx="283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Bounding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Box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with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classes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[1]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4009" y="5621223"/>
            <a:ext cx="4269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Object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Detection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Autonomous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Vehicles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[2]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162557"/>
            <a:ext cx="10356215" cy="176974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" dirty="0">
                <a:latin typeface="Calibri"/>
                <a:cs typeface="Calibri"/>
              </a:rPr>
              <a:t>Currently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Trying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reproduce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 </a:t>
            </a:r>
            <a:r>
              <a:rPr sz="1800" spc="-5" dirty="0">
                <a:latin typeface="Calibri"/>
                <a:cs typeface="Calibri"/>
              </a:rPr>
              <a:t>results.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(Code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Improvement)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dirty="0">
                <a:latin typeface="Calibri"/>
                <a:cs typeface="Calibri"/>
              </a:rPr>
              <a:t>I </a:t>
            </a:r>
            <a:r>
              <a:rPr sz="1800" spc="-5" dirty="0">
                <a:latin typeface="Calibri"/>
                <a:cs typeface="Calibri"/>
              </a:rPr>
              <a:t>might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changing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algorithm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one.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 might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YOLOv3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advance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versions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30" dirty="0">
                <a:latin typeface="Calibri"/>
                <a:cs typeface="Calibri"/>
              </a:rPr>
              <a:t>YOLO.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ts val="2055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permits,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</a:t>
            </a:r>
            <a:r>
              <a:rPr sz="1800" spc="204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like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1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(Like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204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adverse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weather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conditions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2055"/>
              </a:lnSpc>
            </a:pPr>
            <a:r>
              <a:rPr sz="1800" spc="-10" dirty="0">
                <a:latin typeface="Calibri"/>
                <a:cs typeface="Calibri"/>
              </a:rPr>
              <a:t>suggested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TA).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4243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Possible</a:t>
            </a:r>
            <a:r>
              <a:rPr sz="3200" b="1" u="heavy" spc="-7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Future</a:t>
            </a:r>
            <a:r>
              <a:rPr sz="3200" b="1" u="heavy" spc="-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Direction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63141"/>
            <a:ext cx="1035875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9235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latin typeface="Calibri"/>
                <a:cs typeface="Calibri"/>
              </a:rPr>
              <a:t>D.</a:t>
            </a:r>
            <a:r>
              <a:rPr sz="1800" spc="2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Jallepalli,</a:t>
            </a:r>
            <a:r>
              <a:rPr sz="1800" spc="2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N.</a:t>
            </a:r>
            <a:r>
              <a:rPr sz="1800" spc="2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C.</a:t>
            </a:r>
            <a:r>
              <a:rPr sz="1800" spc="26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Ravikumar,</a:t>
            </a:r>
            <a:r>
              <a:rPr sz="1800" spc="265" dirty="0">
                <a:latin typeface="Calibri"/>
                <a:cs typeface="Calibri"/>
              </a:rPr>
              <a:t> </a:t>
            </a:r>
            <a:r>
              <a:rPr sz="1800" spc="-120" dirty="0">
                <a:latin typeface="Calibri"/>
                <a:cs typeface="Calibri"/>
              </a:rPr>
              <a:t>P.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95" dirty="0">
                <a:latin typeface="Calibri"/>
                <a:cs typeface="Calibri"/>
              </a:rPr>
              <a:t>V.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Badarinath,</a:t>
            </a:r>
            <a:r>
              <a:rPr sz="1800" spc="2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S.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Uchil</a:t>
            </a:r>
            <a:r>
              <a:rPr sz="1800" spc="2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M.</a:t>
            </a:r>
            <a:r>
              <a:rPr sz="1800" spc="26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A.</a:t>
            </a:r>
            <a:r>
              <a:rPr sz="1800" spc="2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Suresh,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"Federated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2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</a:t>
            </a:r>
            <a:r>
              <a:rPr sz="1800" spc="2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2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Autonomous</a:t>
            </a:r>
            <a:r>
              <a:rPr sz="1800" spc="3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Vehicles,"</a:t>
            </a:r>
            <a:r>
              <a:rPr sz="1800" spc="2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2021</a:t>
            </a:r>
            <a:r>
              <a:rPr sz="1800" spc="2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IEEE</a:t>
            </a:r>
            <a:r>
              <a:rPr sz="1800" spc="2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Seventh</a:t>
            </a:r>
            <a:r>
              <a:rPr sz="1800" spc="2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International</a:t>
            </a:r>
            <a:r>
              <a:rPr sz="1800" spc="2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Conference</a:t>
            </a:r>
            <a:r>
              <a:rPr sz="1800" spc="3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2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Big</a:t>
            </a:r>
            <a:r>
              <a:rPr sz="1800" spc="3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3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5844" y="1756917"/>
            <a:ext cx="10126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5985" algn="l"/>
                <a:tab pos="1464945" algn="l"/>
                <a:tab pos="2821305" algn="l"/>
                <a:tab pos="4618355" algn="l"/>
                <a:tab pos="5523865" algn="l"/>
                <a:tab pos="6367780" algn="l"/>
                <a:tab pos="7465695" algn="l"/>
                <a:tab pos="8201659" algn="l"/>
                <a:tab pos="8718550" algn="l"/>
                <a:tab pos="9758045" algn="l"/>
              </a:tabLst>
            </a:pP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vi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	and	Ap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dirty="0">
                <a:latin typeface="Calibri"/>
                <a:cs typeface="Calibri"/>
              </a:rPr>
              <a:t>s	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Calibri"/>
                <a:cs typeface="Calibri"/>
              </a:rPr>
              <a:t>BigD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vi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)</a:t>
            </a:r>
            <a:r>
              <a:rPr sz="1800" dirty="0">
                <a:latin typeface="Calibri"/>
                <a:cs typeface="Calibri"/>
              </a:rPr>
              <a:t>,	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d,	Un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ed	K</a:t>
            </a:r>
            <a:r>
              <a:rPr sz="1800" spc="-5" dirty="0">
                <a:latin typeface="Calibri"/>
                <a:cs typeface="Calibri"/>
              </a:rPr>
              <a:t>ingdo</a:t>
            </a:r>
            <a:r>
              <a:rPr sz="1800" spc="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,	</a:t>
            </a:r>
            <a:r>
              <a:rPr sz="1800" spc="-5" dirty="0">
                <a:latin typeface="Calibri"/>
                <a:cs typeface="Calibri"/>
              </a:rPr>
              <a:t>2021</a:t>
            </a:r>
            <a:r>
              <a:rPr sz="1800" dirty="0">
                <a:latin typeface="Calibri"/>
                <a:cs typeface="Calibri"/>
              </a:rPr>
              <a:t>,	</a:t>
            </a:r>
            <a:r>
              <a:rPr sz="1800" spc="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p.	1</a:t>
            </a:r>
            <a:r>
              <a:rPr sz="1800" spc="5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7-</a:t>
            </a:r>
            <a:r>
              <a:rPr sz="1800" spc="-5" dirty="0">
                <a:latin typeface="Calibri"/>
                <a:cs typeface="Calibri"/>
              </a:rPr>
              <a:t>11</a:t>
            </a:r>
            <a:r>
              <a:rPr sz="1800" dirty="0">
                <a:latin typeface="Calibri"/>
                <a:cs typeface="Calibri"/>
              </a:rPr>
              <a:t>4,	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85"/>
              </a:spcBef>
            </a:pPr>
            <a:r>
              <a:rPr spc="-5" dirty="0"/>
              <a:t>10.1109/BigDataService52369.2021.00018.</a:t>
            </a:r>
          </a:p>
          <a:p>
            <a:pPr marL="241300" marR="5080" indent="-229235" algn="just">
              <a:lnSpc>
                <a:spcPct val="90100"/>
              </a:lnSpc>
              <a:spcBef>
                <a:spcPts val="1010"/>
              </a:spcBef>
              <a:buFont typeface="Arial MT"/>
              <a:buChar char="•"/>
              <a:tabLst>
                <a:tab pos="241935" algn="l"/>
              </a:tabLst>
            </a:pPr>
            <a:r>
              <a:rPr spc="-5" dirty="0"/>
              <a:t>C. Bloom, </a:t>
            </a:r>
            <a:r>
              <a:rPr spc="-10" dirty="0"/>
              <a:t>J. </a:t>
            </a:r>
            <a:r>
              <a:rPr spc="-45" dirty="0"/>
              <a:t>Tan,</a:t>
            </a:r>
            <a:r>
              <a:rPr spc="-40" dirty="0"/>
              <a:t> </a:t>
            </a:r>
            <a:r>
              <a:rPr spc="-10" dirty="0"/>
              <a:t>J. </a:t>
            </a:r>
            <a:r>
              <a:rPr spc="-5" dirty="0"/>
              <a:t>Ramjohn, </a:t>
            </a:r>
            <a:r>
              <a:rPr dirty="0"/>
              <a:t>and </a:t>
            </a:r>
            <a:r>
              <a:rPr spc="-5" dirty="0"/>
              <a:t>L. </a:t>
            </a:r>
            <a:r>
              <a:rPr spc="-30" dirty="0"/>
              <a:t>Bauer, </a:t>
            </a:r>
            <a:r>
              <a:rPr spc="-5" dirty="0"/>
              <a:t>“Self-driving </a:t>
            </a:r>
            <a:r>
              <a:rPr spc="-15" dirty="0"/>
              <a:t>cars </a:t>
            </a:r>
            <a:r>
              <a:rPr dirty="0"/>
              <a:t>and </a:t>
            </a:r>
            <a:r>
              <a:rPr spc="-15" dirty="0"/>
              <a:t>data </a:t>
            </a:r>
            <a:r>
              <a:rPr spc="-5" dirty="0"/>
              <a:t>collection: </a:t>
            </a:r>
            <a:r>
              <a:rPr spc="-10" dirty="0"/>
              <a:t>Privacy </a:t>
            </a:r>
            <a:r>
              <a:rPr spc="-5" dirty="0"/>
              <a:t>perceptions of </a:t>
            </a:r>
            <a:r>
              <a:rPr dirty="0"/>
              <a:t> </a:t>
            </a:r>
            <a:r>
              <a:rPr spc="-15" dirty="0"/>
              <a:t>networked </a:t>
            </a:r>
            <a:r>
              <a:rPr spc="-5" dirty="0"/>
              <a:t>autonomous </a:t>
            </a:r>
            <a:r>
              <a:rPr spc="-15" dirty="0"/>
              <a:t>vehicles,” </a:t>
            </a:r>
            <a:r>
              <a:rPr spc="-5" dirty="0"/>
              <a:t>in </a:t>
            </a:r>
            <a:r>
              <a:rPr spc="-10" dirty="0"/>
              <a:t>Thirteenth </a:t>
            </a:r>
            <a:r>
              <a:rPr spc="-5" dirty="0"/>
              <a:t>Symposium on Usable </a:t>
            </a:r>
            <a:r>
              <a:rPr spc="-10" dirty="0"/>
              <a:t>Privacy </a:t>
            </a:r>
            <a:r>
              <a:rPr dirty="0"/>
              <a:t>and </a:t>
            </a:r>
            <a:r>
              <a:rPr spc="-5" dirty="0"/>
              <a:t>Security (SOUPS 2017). </a:t>
            </a:r>
            <a:r>
              <a:rPr dirty="0"/>
              <a:t> USENIX</a:t>
            </a:r>
            <a:r>
              <a:rPr spc="-20" dirty="0"/>
              <a:t> </a:t>
            </a:r>
            <a:r>
              <a:rPr spc="-5" dirty="0"/>
              <a:t>Association,</a:t>
            </a:r>
            <a:r>
              <a:rPr spc="10" dirty="0"/>
              <a:t> </a:t>
            </a:r>
            <a:r>
              <a:rPr spc="-5" dirty="0"/>
              <a:t>Jul.</a:t>
            </a:r>
            <a:r>
              <a:rPr dirty="0"/>
              <a:t> </a:t>
            </a:r>
            <a:r>
              <a:rPr spc="-5" dirty="0"/>
              <a:t>2017.</a:t>
            </a:r>
          </a:p>
          <a:p>
            <a:pPr marL="241300" marR="5080" indent="-229235" algn="just">
              <a:lnSpc>
                <a:spcPts val="1939"/>
              </a:lnSpc>
              <a:spcBef>
                <a:spcPts val="1025"/>
              </a:spcBef>
              <a:buFont typeface="Arial MT"/>
              <a:buChar char="•"/>
              <a:tabLst>
                <a:tab pos="294005" algn="l"/>
              </a:tabLst>
            </a:pPr>
            <a:r>
              <a:rPr dirty="0"/>
              <a:t>	</a:t>
            </a:r>
            <a:r>
              <a:rPr spc="-5" dirty="0"/>
              <a:t>L. </a:t>
            </a:r>
            <a:r>
              <a:rPr dirty="0"/>
              <a:t>Chen, B. </a:t>
            </a:r>
            <a:r>
              <a:rPr spc="-5" dirty="0"/>
              <a:t>Li, </a:t>
            </a:r>
            <a:r>
              <a:rPr dirty="0"/>
              <a:t>and </a:t>
            </a:r>
            <a:r>
              <a:rPr spc="-5" dirty="0"/>
              <a:t>L. </a:t>
            </a:r>
            <a:r>
              <a:rPr dirty="0"/>
              <a:t>Qi, </a:t>
            </a:r>
            <a:r>
              <a:rPr spc="-5" dirty="0"/>
              <a:t>“Improved </a:t>
            </a:r>
            <a:r>
              <a:rPr spc="-10" dirty="0"/>
              <a:t>yolov3 </a:t>
            </a:r>
            <a:r>
              <a:rPr spc="-5" dirty="0"/>
              <a:t>algorithm </a:t>
            </a:r>
            <a:r>
              <a:rPr spc="-15" dirty="0"/>
              <a:t>for </a:t>
            </a:r>
            <a:r>
              <a:rPr spc="-5" dirty="0"/>
              <a:t>ship </a:t>
            </a:r>
            <a:r>
              <a:rPr spc="-15" dirty="0"/>
              <a:t>target </a:t>
            </a:r>
            <a:r>
              <a:rPr spc="-20" dirty="0"/>
              <a:t>detection,” </a:t>
            </a:r>
            <a:r>
              <a:rPr dirty="0"/>
              <a:t>in </a:t>
            </a:r>
            <a:r>
              <a:rPr spc="-5" dirty="0"/>
              <a:t>2020 39th Chinese </a:t>
            </a:r>
            <a:r>
              <a:rPr spc="-10" dirty="0"/>
              <a:t>Control </a:t>
            </a:r>
            <a:r>
              <a:rPr spc="-5" dirty="0"/>
              <a:t> </a:t>
            </a:r>
            <a:r>
              <a:rPr spc="-10" dirty="0"/>
              <a:t>Conference</a:t>
            </a:r>
            <a:r>
              <a:rPr spc="20" dirty="0"/>
              <a:t> </a:t>
            </a:r>
            <a:r>
              <a:rPr spc="-5" dirty="0"/>
              <a:t>(CCC),</a:t>
            </a:r>
            <a:r>
              <a:rPr spc="30" dirty="0"/>
              <a:t> </a:t>
            </a:r>
            <a:r>
              <a:rPr spc="-5" dirty="0"/>
              <a:t>2020,</a:t>
            </a:r>
            <a:r>
              <a:rPr spc="5" dirty="0"/>
              <a:t> </a:t>
            </a:r>
            <a:r>
              <a:rPr dirty="0"/>
              <a:t>pp. </a:t>
            </a:r>
            <a:r>
              <a:rPr spc="-5" dirty="0"/>
              <a:t>7288–7293.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3866210"/>
            <a:ext cx="38201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  <a:tab pos="3006090" algn="l"/>
              </a:tabLst>
            </a:pPr>
            <a:r>
              <a:rPr sz="1800" spc="-10" dirty="0">
                <a:latin typeface="Calibri"/>
                <a:cs typeface="Calibri"/>
              </a:rPr>
              <a:t>Communication-Efficient	</a:t>
            </a:r>
            <a:r>
              <a:rPr sz="1800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1727" y="3866210"/>
            <a:ext cx="6093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  <a:tab pos="1633855" algn="l"/>
                <a:tab pos="2992120" algn="l"/>
                <a:tab pos="3909695" algn="l"/>
                <a:tab pos="5648960" algn="l"/>
              </a:tabLst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	</a:t>
            </a:r>
            <a:r>
              <a:rPr sz="1800" spc="-5" dirty="0">
                <a:latin typeface="Calibri"/>
                <a:cs typeface="Calibri"/>
              </a:rPr>
              <a:t>Dee</a:t>
            </a:r>
            <a:r>
              <a:rPr sz="1800" dirty="0">
                <a:latin typeface="Calibri"/>
                <a:cs typeface="Calibri"/>
              </a:rPr>
              <a:t>p	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s	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	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li</a:t>
            </a:r>
            <a:r>
              <a:rPr sz="1800" spc="-40" dirty="0">
                <a:latin typeface="Calibri"/>
                <a:cs typeface="Calibri"/>
              </a:rPr>
              <a:t>z</a:t>
            </a:r>
            <a:r>
              <a:rPr sz="1800" dirty="0">
                <a:latin typeface="Calibri"/>
                <a:cs typeface="Calibri"/>
              </a:rPr>
              <a:t>ed	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4013073"/>
            <a:ext cx="10267950" cy="114871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90"/>
              </a:spcBef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https://arxiv.org/pdf/1602.05629.pdf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90"/>
              </a:spcBef>
              <a:buClr>
                <a:srgbClr val="000000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https://medium.com/@ys2223/a-study-of-federated-learning-in-autonomous-vehicle-system-ca9be70291fc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80"/>
              </a:spcBef>
              <a:buClr>
                <a:srgbClr val="000000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https://www.bitfount.com/pets-explained/federated-machine-learning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6939" y="358520"/>
            <a:ext cx="1874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References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57755" y="1886711"/>
              <a:ext cx="8505825" cy="3152140"/>
            </a:xfrm>
            <a:custGeom>
              <a:avLst/>
              <a:gdLst/>
              <a:ahLst/>
              <a:cxnLst/>
              <a:rect l="l" t="t" r="r" b="b"/>
              <a:pathLst>
                <a:path w="8505825" h="3152140">
                  <a:moveTo>
                    <a:pt x="8505444" y="0"/>
                  </a:moveTo>
                  <a:lnTo>
                    <a:pt x="0" y="0"/>
                  </a:lnTo>
                  <a:lnTo>
                    <a:pt x="0" y="3151632"/>
                  </a:lnTo>
                  <a:lnTo>
                    <a:pt x="8505444" y="3151632"/>
                  </a:lnTo>
                  <a:lnTo>
                    <a:pt x="8505444" y="0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26006" y="1855469"/>
              <a:ext cx="8569325" cy="3214370"/>
            </a:xfrm>
            <a:custGeom>
              <a:avLst/>
              <a:gdLst/>
              <a:ahLst/>
              <a:cxnLst/>
              <a:rect l="l" t="t" r="r" b="b"/>
              <a:pathLst>
                <a:path w="8569325" h="3214370">
                  <a:moveTo>
                    <a:pt x="8526653" y="41910"/>
                  </a:moveTo>
                  <a:lnTo>
                    <a:pt x="8505444" y="41910"/>
                  </a:lnTo>
                  <a:lnTo>
                    <a:pt x="8505444" y="63500"/>
                  </a:lnTo>
                  <a:lnTo>
                    <a:pt x="8505444" y="3150870"/>
                  </a:lnTo>
                  <a:lnTo>
                    <a:pt x="63500" y="3150870"/>
                  </a:lnTo>
                  <a:lnTo>
                    <a:pt x="63500" y="63500"/>
                  </a:lnTo>
                  <a:lnTo>
                    <a:pt x="8505444" y="63500"/>
                  </a:lnTo>
                  <a:lnTo>
                    <a:pt x="8505444" y="41910"/>
                  </a:lnTo>
                  <a:lnTo>
                    <a:pt x="42291" y="41910"/>
                  </a:lnTo>
                  <a:lnTo>
                    <a:pt x="42291" y="63500"/>
                  </a:lnTo>
                  <a:lnTo>
                    <a:pt x="42291" y="3150870"/>
                  </a:lnTo>
                  <a:lnTo>
                    <a:pt x="42291" y="3172460"/>
                  </a:lnTo>
                  <a:lnTo>
                    <a:pt x="8526653" y="3172460"/>
                  </a:lnTo>
                  <a:lnTo>
                    <a:pt x="8526653" y="3151124"/>
                  </a:lnTo>
                  <a:lnTo>
                    <a:pt x="8526653" y="3150870"/>
                  </a:lnTo>
                  <a:lnTo>
                    <a:pt x="8526653" y="63500"/>
                  </a:lnTo>
                  <a:lnTo>
                    <a:pt x="8526653" y="62992"/>
                  </a:lnTo>
                  <a:lnTo>
                    <a:pt x="8526653" y="41910"/>
                  </a:lnTo>
                  <a:close/>
                </a:path>
                <a:path w="8569325" h="3214370">
                  <a:moveTo>
                    <a:pt x="8568944" y="20701"/>
                  </a:moveTo>
                  <a:lnTo>
                    <a:pt x="8547735" y="20701"/>
                  </a:lnTo>
                  <a:lnTo>
                    <a:pt x="8547735" y="3193415"/>
                  </a:lnTo>
                  <a:lnTo>
                    <a:pt x="8568944" y="3193415"/>
                  </a:lnTo>
                  <a:lnTo>
                    <a:pt x="8568944" y="20701"/>
                  </a:lnTo>
                  <a:close/>
                </a:path>
                <a:path w="8569325" h="3214370">
                  <a:moveTo>
                    <a:pt x="8568944" y="0"/>
                  </a:moveTo>
                  <a:lnTo>
                    <a:pt x="0" y="0"/>
                  </a:lnTo>
                  <a:lnTo>
                    <a:pt x="0" y="20320"/>
                  </a:lnTo>
                  <a:lnTo>
                    <a:pt x="0" y="3194050"/>
                  </a:lnTo>
                  <a:lnTo>
                    <a:pt x="0" y="3214370"/>
                  </a:lnTo>
                  <a:lnTo>
                    <a:pt x="8568944" y="3214370"/>
                  </a:lnTo>
                  <a:lnTo>
                    <a:pt x="8568944" y="3194050"/>
                  </a:lnTo>
                  <a:lnTo>
                    <a:pt x="21209" y="3194050"/>
                  </a:lnTo>
                  <a:lnTo>
                    <a:pt x="21209" y="20320"/>
                  </a:lnTo>
                  <a:lnTo>
                    <a:pt x="8568944" y="20320"/>
                  </a:lnTo>
                  <a:lnTo>
                    <a:pt x="8568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 marR="70485" algn="ctr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Thank</a:t>
            </a:r>
            <a:r>
              <a:rPr spc="-215" dirty="0"/>
              <a:t> </a:t>
            </a:r>
            <a:r>
              <a:rPr spc="-60" dirty="0"/>
              <a:t>you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8967" y="1274063"/>
            <a:ext cx="1216152" cy="12237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8543" y="3028188"/>
            <a:ext cx="5553456" cy="38298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6507886"/>
            <a:ext cx="2125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[1]</a:t>
            </a:r>
            <a:r>
              <a:rPr sz="1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Federated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404317"/>
            <a:ext cx="2054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solidFill>
                  <a:srgbClr val="000000"/>
                </a:solidFill>
                <a:latin typeface="Calibri"/>
                <a:cs typeface="Calibri"/>
              </a:rPr>
              <a:t>Federated</a:t>
            </a:r>
            <a:r>
              <a:rPr sz="2000" b="1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848944"/>
            <a:ext cx="993965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sz="1800" spc="-15" dirty="0">
                <a:latin typeface="Calibri"/>
                <a:cs typeface="Calibri"/>
              </a:rPr>
              <a:t>Federated </a:t>
            </a:r>
            <a:r>
              <a:rPr sz="1800" dirty="0">
                <a:latin typeface="Calibri"/>
                <a:cs typeface="Calibri"/>
              </a:rPr>
              <a:t>learning </a:t>
            </a:r>
            <a:r>
              <a:rPr sz="1800" spc="-5" dirty="0">
                <a:latin typeface="Calibri"/>
                <a:cs typeface="Calibri"/>
              </a:rPr>
              <a:t>(also known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0" dirty="0">
                <a:latin typeface="Calibri"/>
                <a:cs typeface="Calibri"/>
              </a:rPr>
              <a:t>collaborative </a:t>
            </a:r>
            <a:r>
              <a:rPr sz="1800" dirty="0">
                <a:latin typeface="Calibri"/>
                <a:cs typeface="Calibri"/>
              </a:rPr>
              <a:t>learning)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machine learning technique that </a:t>
            </a:r>
            <a:r>
              <a:rPr sz="1800" spc="-10" dirty="0">
                <a:latin typeface="Calibri"/>
                <a:cs typeface="Calibri"/>
              </a:rPr>
              <a:t>trains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algorithm </a:t>
            </a:r>
            <a:r>
              <a:rPr sz="1800" spc="-10" dirty="0">
                <a:latin typeface="Calibri"/>
                <a:cs typeface="Calibri"/>
              </a:rPr>
              <a:t>across </a:t>
            </a:r>
            <a:r>
              <a:rPr sz="1800" spc="-5" dirty="0">
                <a:latin typeface="Calibri"/>
                <a:cs typeface="Calibri"/>
              </a:rPr>
              <a:t>multiple </a:t>
            </a:r>
            <a:r>
              <a:rPr sz="1800" spc="-10" dirty="0">
                <a:latin typeface="Calibri"/>
                <a:cs typeface="Calibri"/>
              </a:rPr>
              <a:t>decentralized </a:t>
            </a:r>
            <a:r>
              <a:rPr sz="1800" spc="-5" dirty="0">
                <a:latin typeface="Calibri"/>
                <a:cs typeface="Calibri"/>
              </a:rPr>
              <a:t>edge devices or </a:t>
            </a:r>
            <a:r>
              <a:rPr sz="1800" spc="-10" dirty="0">
                <a:latin typeface="Calibri"/>
                <a:cs typeface="Calibri"/>
              </a:rPr>
              <a:t>servers </a:t>
            </a:r>
            <a:r>
              <a:rPr sz="1800" spc="-5" dirty="0">
                <a:latin typeface="Calibri"/>
                <a:cs typeface="Calibri"/>
              </a:rPr>
              <a:t>holding local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5" dirty="0">
                <a:latin typeface="Calibri"/>
                <a:cs typeface="Calibri"/>
              </a:rPr>
              <a:t>samples without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exchanging</a:t>
            </a:r>
            <a:r>
              <a:rPr sz="1800" dirty="0">
                <a:latin typeface="Calibri"/>
                <a:cs typeface="Calibri"/>
              </a:rPr>
              <a:t> them.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57718" y="2159254"/>
            <a:ext cx="2117725" cy="3902075"/>
            <a:chOff x="8157718" y="2159254"/>
            <a:chExt cx="2117725" cy="3902075"/>
          </a:xfrm>
        </p:grpSpPr>
        <p:sp>
          <p:nvSpPr>
            <p:cNvPr id="8" name="object 8"/>
            <p:cNvSpPr/>
            <p:nvPr/>
          </p:nvSpPr>
          <p:spPr>
            <a:xfrm>
              <a:off x="8164068" y="2165604"/>
              <a:ext cx="2105025" cy="937260"/>
            </a:xfrm>
            <a:custGeom>
              <a:avLst/>
              <a:gdLst/>
              <a:ahLst/>
              <a:cxnLst/>
              <a:rect l="l" t="t" r="r" b="b"/>
              <a:pathLst>
                <a:path w="2105025" h="937260">
                  <a:moveTo>
                    <a:pt x="1948433" y="0"/>
                  </a:moveTo>
                  <a:lnTo>
                    <a:pt x="156209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10"/>
                  </a:lnTo>
                  <a:lnTo>
                    <a:pt x="0" y="781050"/>
                  </a:lnTo>
                  <a:lnTo>
                    <a:pt x="7967" y="830409"/>
                  </a:lnTo>
                  <a:lnTo>
                    <a:pt x="30150" y="873288"/>
                  </a:lnTo>
                  <a:lnTo>
                    <a:pt x="63971" y="907109"/>
                  </a:lnTo>
                  <a:lnTo>
                    <a:pt x="106850" y="929292"/>
                  </a:lnTo>
                  <a:lnTo>
                    <a:pt x="156209" y="937260"/>
                  </a:lnTo>
                  <a:lnTo>
                    <a:pt x="1948433" y="937260"/>
                  </a:lnTo>
                  <a:lnTo>
                    <a:pt x="1997793" y="929292"/>
                  </a:lnTo>
                  <a:lnTo>
                    <a:pt x="2040672" y="907109"/>
                  </a:lnTo>
                  <a:lnTo>
                    <a:pt x="2074493" y="873288"/>
                  </a:lnTo>
                  <a:lnTo>
                    <a:pt x="2096676" y="830409"/>
                  </a:lnTo>
                  <a:lnTo>
                    <a:pt x="2104643" y="781050"/>
                  </a:lnTo>
                  <a:lnTo>
                    <a:pt x="2104643" y="156210"/>
                  </a:lnTo>
                  <a:lnTo>
                    <a:pt x="2096676" y="106850"/>
                  </a:lnTo>
                  <a:lnTo>
                    <a:pt x="2074493" y="63971"/>
                  </a:lnTo>
                  <a:lnTo>
                    <a:pt x="2040672" y="30150"/>
                  </a:lnTo>
                  <a:lnTo>
                    <a:pt x="1997793" y="7967"/>
                  </a:lnTo>
                  <a:lnTo>
                    <a:pt x="1948433" y="0"/>
                  </a:lnTo>
                  <a:close/>
                </a:path>
              </a:pathLst>
            </a:custGeom>
            <a:solidFill>
              <a:srgbClr val="33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64068" y="2165604"/>
              <a:ext cx="2105025" cy="937260"/>
            </a:xfrm>
            <a:custGeom>
              <a:avLst/>
              <a:gdLst/>
              <a:ahLst/>
              <a:cxnLst/>
              <a:rect l="l" t="t" r="r" b="b"/>
              <a:pathLst>
                <a:path w="2105025" h="937260">
                  <a:moveTo>
                    <a:pt x="0" y="156210"/>
                  </a:moveTo>
                  <a:lnTo>
                    <a:pt x="7967" y="106850"/>
                  </a:lnTo>
                  <a:lnTo>
                    <a:pt x="30150" y="63971"/>
                  </a:lnTo>
                  <a:lnTo>
                    <a:pt x="63971" y="30150"/>
                  </a:lnTo>
                  <a:lnTo>
                    <a:pt x="106850" y="7967"/>
                  </a:lnTo>
                  <a:lnTo>
                    <a:pt x="156209" y="0"/>
                  </a:lnTo>
                  <a:lnTo>
                    <a:pt x="1948433" y="0"/>
                  </a:lnTo>
                  <a:lnTo>
                    <a:pt x="1997793" y="7967"/>
                  </a:lnTo>
                  <a:lnTo>
                    <a:pt x="2040672" y="30150"/>
                  </a:lnTo>
                  <a:lnTo>
                    <a:pt x="2074493" y="63971"/>
                  </a:lnTo>
                  <a:lnTo>
                    <a:pt x="2096676" y="106850"/>
                  </a:lnTo>
                  <a:lnTo>
                    <a:pt x="2104643" y="156210"/>
                  </a:lnTo>
                  <a:lnTo>
                    <a:pt x="2104643" y="781050"/>
                  </a:lnTo>
                  <a:lnTo>
                    <a:pt x="2096676" y="830409"/>
                  </a:lnTo>
                  <a:lnTo>
                    <a:pt x="2074493" y="873288"/>
                  </a:lnTo>
                  <a:lnTo>
                    <a:pt x="2040672" y="907109"/>
                  </a:lnTo>
                  <a:lnTo>
                    <a:pt x="1997793" y="929292"/>
                  </a:lnTo>
                  <a:lnTo>
                    <a:pt x="1948433" y="937260"/>
                  </a:lnTo>
                  <a:lnTo>
                    <a:pt x="156209" y="937260"/>
                  </a:lnTo>
                  <a:lnTo>
                    <a:pt x="106850" y="929292"/>
                  </a:lnTo>
                  <a:lnTo>
                    <a:pt x="63971" y="907109"/>
                  </a:lnTo>
                  <a:lnTo>
                    <a:pt x="30150" y="873288"/>
                  </a:lnTo>
                  <a:lnTo>
                    <a:pt x="7967" y="830409"/>
                  </a:lnTo>
                  <a:lnTo>
                    <a:pt x="0" y="781050"/>
                  </a:lnTo>
                  <a:lnTo>
                    <a:pt x="0" y="1562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64068" y="3150108"/>
              <a:ext cx="2105025" cy="937260"/>
            </a:xfrm>
            <a:custGeom>
              <a:avLst/>
              <a:gdLst/>
              <a:ahLst/>
              <a:cxnLst/>
              <a:rect l="l" t="t" r="r" b="b"/>
              <a:pathLst>
                <a:path w="2105025" h="937260">
                  <a:moveTo>
                    <a:pt x="1948433" y="0"/>
                  </a:moveTo>
                  <a:lnTo>
                    <a:pt x="156209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09"/>
                  </a:lnTo>
                  <a:lnTo>
                    <a:pt x="0" y="781049"/>
                  </a:lnTo>
                  <a:lnTo>
                    <a:pt x="7967" y="830409"/>
                  </a:lnTo>
                  <a:lnTo>
                    <a:pt x="30150" y="873288"/>
                  </a:lnTo>
                  <a:lnTo>
                    <a:pt x="63971" y="907109"/>
                  </a:lnTo>
                  <a:lnTo>
                    <a:pt x="106850" y="929292"/>
                  </a:lnTo>
                  <a:lnTo>
                    <a:pt x="156209" y="937259"/>
                  </a:lnTo>
                  <a:lnTo>
                    <a:pt x="1948433" y="937259"/>
                  </a:lnTo>
                  <a:lnTo>
                    <a:pt x="1997793" y="929292"/>
                  </a:lnTo>
                  <a:lnTo>
                    <a:pt x="2040672" y="907109"/>
                  </a:lnTo>
                  <a:lnTo>
                    <a:pt x="2074493" y="873288"/>
                  </a:lnTo>
                  <a:lnTo>
                    <a:pt x="2096676" y="830409"/>
                  </a:lnTo>
                  <a:lnTo>
                    <a:pt x="2104643" y="781049"/>
                  </a:lnTo>
                  <a:lnTo>
                    <a:pt x="2104643" y="156209"/>
                  </a:lnTo>
                  <a:lnTo>
                    <a:pt x="2096676" y="106850"/>
                  </a:lnTo>
                  <a:lnTo>
                    <a:pt x="2074493" y="63971"/>
                  </a:lnTo>
                  <a:lnTo>
                    <a:pt x="2040672" y="30150"/>
                  </a:lnTo>
                  <a:lnTo>
                    <a:pt x="1997793" y="7967"/>
                  </a:lnTo>
                  <a:lnTo>
                    <a:pt x="1948433" y="0"/>
                  </a:lnTo>
                  <a:close/>
                </a:path>
              </a:pathLst>
            </a:custGeom>
            <a:solidFill>
              <a:srgbClr val="33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64068" y="3150108"/>
              <a:ext cx="2105025" cy="937260"/>
            </a:xfrm>
            <a:custGeom>
              <a:avLst/>
              <a:gdLst/>
              <a:ahLst/>
              <a:cxnLst/>
              <a:rect l="l" t="t" r="r" b="b"/>
              <a:pathLst>
                <a:path w="2105025" h="937260">
                  <a:moveTo>
                    <a:pt x="0" y="156209"/>
                  </a:moveTo>
                  <a:lnTo>
                    <a:pt x="7967" y="106850"/>
                  </a:lnTo>
                  <a:lnTo>
                    <a:pt x="30150" y="63971"/>
                  </a:lnTo>
                  <a:lnTo>
                    <a:pt x="63971" y="30150"/>
                  </a:lnTo>
                  <a:lnTo>
                    <a:pt x="106850" y="7967"/>
                  </a:lnTo>
                  <a:lnTo>
                    <a:pt x="156209" y="0"/>
                  </a:lnTo>
                  <a:lnTo>
                    <a:pt x="1948433" y="0"/>
                  </a:lnTo>
                  <a:lnTo>
                    <a:pt x="1997793" y="7967"/>
                  </a:lnTo>
                  <a:lnTo>
                    <a:pt x="2040672" y="30150"/>
                  </a:lnTo>
                  <a:lnTo>
                    <a:pt x="2074493" y="63971"/>
                  </a:lnTo>
                  <a:lnTo>
                    <a:pt x="2096676" y="106850"/>
                  </a:lnTo>
                  <a:lnTo>
                    <a:pt x="2104643" y="156209"/>
                  </a:lnTo>
                  <a:lnTo>
                    <a:pt x="2104643" y="781049"/>
                  </a:lnTo>
                  <a:lnTo>
                    <a:pt x="2096676" y="830409"/>
                  </a:lnTo>
                  <a:lnTo>
                    <a:pt x="2074493" y="873288"/>
                  </a:lnTo>
                  <a:lnTo>
                    <a:pt x="2040672" y="907109"/>
                  </a:lnTo>
                  <a:lnTo>
                    <a:pt x="1997793" y="929292"/>
                  </a:lnTo>
                  <a:lnTo>
                    <a:pt x="1948433" y="937259"/>
                  </a:lnTo>
                  <a:lnTo>
                    <a:pt x="156209" y="937259"/>
                  </a:lnTo>
                  <a:lnTo>
                    <a:pt x="106850" y="929292"/>
                  </a:lnTo>
                  <a:lnTo>
                    <a:pt x="63971" y="907109"/>
                  </a:lnTo>
                  <a:lnTo>
                    <a:pt x="30150" y="873288"/>
                  </a:lnTo>
                  <a:lnTo>
                    <a:pt x="7967" y="830409"/>
                  </a:lnTo>
                  <a:lnTo>
                    <a:pt x="0" y="781049"/>
                  </a:lnTo>
                  <a:lnTo>
                    <a:pt x="0" y="15620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4068" y="4134611"/>
              <a:ext cx="2105025" cy="937260"/>
            </a:xfrm>
            <a:custGeom>
              <a:avLst/>
              <a:gdLst/>
              <a:ahLst/>
              <a:cxnLst/>
              <a:rect l="l" t="t" r="r" b="b"/>
              <a:pathLst>
                <a:path w="2105025" h="937260">
                  <a:moveTo>
                    <a:pt x="1948433" y="0"/>
                  </a:moveTo>
                  <a:lnTo>
                    <a:pt x="156209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10"/>
                  </a:lnTo>
                  <a:lnTo>
                    <a:pt x="0" y="781050"/>
                  </a:lnTo>
                  <a:lnTo>
                    <a:pt x="7967" y="830409"/>
                  </a:lnTo>
                  <a:lnTo>
                    <a:pt x="30150" y="873288"/>
                  </a:lnTo>
                  <a:lnTo>
                    <a:pt x="63971" y="907109"/>
                  </a:lnTo>
                  <a:lnTo>
                    <a:pt x="106850" y="929292"/>
                  </a:lnTo>
                  <a:lnTo>
                    <a:pt x="156209" y="937260"/>
                  </a:lnTo>
                  <a:lnTo>
                    <a:pt x="1948433" y="937260"/>
                  </a:lnTo>
                  <a:lnTo>
                    <a:pt x="1997793" y="929292"/>
                  </a:lnTo>
                  <a:lnTo>
                    <a:pt x="2040672" y="907109"/>
                  </a:lnTo>
                  <a:lnTo>
                    <a:pt x="2074493" y="873288"/>
                  </a:lnTo>
                  <a:lnTo>
                    <a:pt x="2096676" y="830409"/>
                  </a:lnTo>
                  <a:lnTo>
                    <a:pt x="2104643" y="781050"/>
                  </a:lnTo>
                  <a:lnTo>
                    <a:pt x="2104643" y="156210"/>
                  </a:lnTo>
                  <a:lnTo>
                    <a:pt x="2096676" y="106850"/>
                  </a:lnTo>
                  <a:lnTo>
                    <a:pt x="2074493" y="63971"/>
                  </a:lnTo>
                  <a:lnTo>
                    <a:pt x="2040672" y="30150"/>
                  </a:lnTo>
                  <a:lnTo>
                    <a:pt x="1997793" y="7967"/>
                  </a:lnTo>
                  <a:lnTo>
                    <a:pt x="1948433" y="0"/>
                  </a:lnTo>
                  <a:close/>
                </a:path>
              </a:pathLst>
            </a:custGeom>
            <a:solidFill>
              <a:srgbClr val="33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64068" y="4134611"/>
              <a:ext cx="2105025" cy="937260"/>
            </a:xfrm>
            <a:custGeom>
              <a:avLst/>
              <a:gdLst/>
              <a:ahLst/>
              <a:cxnLst/>
              <a:rect l="l" t="t" r="r" b="b"/>
              <a:pathLst>
                <a:path w="2105025" h="937260">
                  <a:moveTo>
                    <a:pt x="0" y="156210"/>
                  </a:moveTo>
                  <a:lnTo>
                    <a:pt x="7967" y="106850"/>
                  </a:lnTo>
                  <a:lnTo>
                    <a:pt x="30150" y="63971"/>
                  </a:lnTo>
                  <a:lnTo>
                    <a:pt x="63971" y="30150"/>
                  </a:lnTo>
                  <a:lnTo>
                    <a:pt x="106850" y="7967"/>
                  </a:lnTo>
                  <a:lnTo>
                    <a:pt x="156209" y="0"/>
                  </a:lnTo>
                  <a:lnTo>
                    <a:pt x="1948433" y="0"/>
                  </a:lnTo>
                  <a:lnTo>
                    <a:pt x="1997793" y="7967"/>
                  </a:lnTo>
                  <a:lnTo>
                    <a:pt x="2040672" y="30150"/>
                  </a:lnTo>
                  <a:lnTo>
                    <a:pt x="2074493" y="63971"/>
                  </a:lnTo>
                  <a:lnTo>
                    <a:pt x="2096676" y="106850"/>
                  </a:lnTo>
                  <a:lnTo>
                    <a:pt x="2104643" y="156210"/>
                  </a:lnTo>
                  <a:lnTo>
                    <a:pt x="2104643" y="781050"/>
                  </a:lnTo>
                  <a:lnTo>
                    <a:pt x="2096676" y="830409"/>
                  </a:lnTo>
                  <a:lnTo>
                    <a:pt x="2074493" y="873288"/>
                  </a:lnTo>
                  <a:lnTo>
                    <a:pt x="2040672" y="907109"/>
                  </a:lnTo>
                  <a:lnTo>
                    <a:pt x="1997793" y="929292"/>
                  </a:lnTo>
                  <a:lnTo>
                    <a:pt x="1948433" y="937260"/>
                  </a:lnTo>
                  <a:lnTo>
                    <a:pt x="156209" y="937260"/>
                  </a:lnTo>
                  <a:lnTo>
                    <a:pt x="106850" y="929292"/>
                  </a:lnTo>
                  <a:lnTo>
                    <a:pt x="63971" y="907109"/>
                  </a:lnTo>
                  <a:lnTo>
                    <a:pt x="30150" y="873288"/>
                  </a:lnTo>
                  <a:lnTo>
                    <a:pt x="7967" y="830409"/>
                  </a:lnTo>
                  <a:lnTo>
                    <a:pt x="0" y="781050"/>
                  </a:lnTo>
                  <a:lnTo>
                    <a:pt x="0" y="1562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64068" y="5117592"/>
              <a:ext cx="2105025" cy="937260"/>
            </a:xfrm>
            <a:custGeom>
              <a:avLst/>
              <a:gdLst/>
              <a:ahLst/>
              <a:cxnLst/>
              <a:rect l="l" t="t" r="r" b="b"/>
              <a:pathLst>
                <a:path w="2105025" h="937260">
                  <a:moveTo>
                    <a:pt x="1948433" y="0"/>
                  </a:moveTo>
                  <a:lnTo>
                    <a:pt x="156209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09"/>
                  </a:lnTo>
                  <a:lnTo>
                    <a:pt x="0" y="781049"/>
                  </a:lnTo>
                  <a:lnTo>
                    <a:pt x="7967" y="830423"/>
                  </a:lnTo>
                  <a:lnTo>
                    <a:pt x="30150" y="873305"/>
                  </a:lnTo>
                  <a:lnTo>
                    <a:pt x="63971" y="907120"/>
                  </a:lnTo>
                  <a:lnTo>
                    <a:pt x="106850" y="929296"/>
                  </a:lnTo>
                  <a:lnTo>
                    <a:pt x="156209" y="937259"/>
                  </a:lnTo>
                  <a:lnTo>
                    <a:pt x="1948433" y="937259"/>
                  </a:lnTo>
                  <a:lnTo>
                    <a:pt x="1997793" y="929296"/>
                  </a:lnTo>
                  <a:lnTo>
                    <a:pt x="2040672" y="907120"/>
                  </a:lnTo>
                  <a:lnTo>
                    <a:pt x="2074493" y="873305"/>
                  </a:lnTo>
                  <a:lnTo>
                    <a:pt x="2096676" y="830423"/>
                  </a:lnTo>
                  <a:lnTo>
                    <a:pt x="2104643" y="781049"/>
                  </a:lnTo>
                  <a:lnTo>
                    <a:pt x="2104643" y="156209"/>
                  </a:lnTo>
                  <a:lnTo>
                    <a:pt x="2096676" y="106850"/>
                  </a:lnTo>
                  <a:lnTo>
                    <a:pt x="2074493" y="63971"/>
                  </a:lnTo>
                  <a:lnTo>
                    <a:pt x="2040672" y="30150"/>
                  </a:lnTo>
                  <a:lnTo>
                    <a:pt x="1997793" y="7967"/>
                  </a:lnTo>
                  <a:lnTo>
                    <a:pt x="1948433" y="0"/>
                  </a:lnTo>
                  <a:close/>
                </a:path>
              </a:pathLst>
            </a:custGeom>
            <a:solidFill>
              <a:srgbClr val="33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64068" y="5117592"/>
              <a:ext cx="2105025" cy="937260"/>
            </a:xfrm>
            <a:custGeom>
              <a:avLst/>
              <a:gdLst/>
              <a:ahLst/>
              <a:cxnLst/>
              <a:rect l="l" t="t" r="r" b="b"/>
              <a:pathLst>
                <a:path w="2105025" h="937260">
                  <a:moveTo>
                    <a:pt x="0" y="156209"/>
                  </a:moveTo>
                  <a:lnTo>
                    <a:pt x="7967" y="106850"/>
                  </a:lnTo>
                  <a:lnTo>
                    <a:pt x="30150" y="63971"/>
                  </a:lnTo>
                  <a:lnTo>
                    <a:pt x="63971" y="30150"/>
                  </a:lnTo>
                  <a:lnTo>
                    <a:pt x="106850" y="7967"/>
                  </a:lnTo>
                  <a:lnTo>
                    <a:pt x="156209" y="0"/>
                  </a:lnTo>
                  <a:lnTo>
                    <a:pt x="1948433" y="0"/>
                  </a:lnTo>
                  <a:lnTo>
                    <a:pt x="1997793" y="7967"/>
                  </a:lnTo>
                  <a:lnTo>
                    <a:pt x="2040672" y="30150"/>
                  </a:lnTo>
                  <a:lnTo>
                    <a:pt x="2074493" y="63971"/>
                  </a:lnTo>
                  <a:lnTo>
                    <a:pt x="2096676" y="106850"/>
                  </a:lnTo>
                  <a:lnTo>
                    <a:pt x="2104643" y="156209"/>
                  </a:lnTo>
                  <a:lnTo>
                    <a:pt x="2104643" y="781049"/>
                  </a:lnTo>
                  <a:lnTo>
                    <a:pt x="2096676" y="830423"/>
                  </a:lnTo>
                  <a:lnTo>
                    <a:pt x="2074493" y="873305"/>
                  </a:lnTo>
                  <a:lnTo>
                    <a:pt x="2040672" y="907120"/>
                  </a:lnTo>
                  <a:lnTo>
                    <a:pt x="1997793" y="929296"/>
                  </a:lnTo>
                  <a:lnTo>
                    <a:pt x="1948433" y="937259"/>
                  </a:lnTo>
                  <a:lnTo>
                    <a:pt x="156209" y="937259"/>
                  </a:lnTo>
                  <a:lnTo>
                    <a:pt x="106850" y="929296"/>
                  </a:lnTo>
                  <a:lnTo>
                    <a:pt x="63971" y="907120"/>
                  </a:lnTo>
                  <a:lnTo>
                    <a:pt x="30150" y="873305"/>
                  </a:lnTo>
                  <a:lnTo>
                    <a:pt x="7967" y="830423"/>
                  </a:lnTo>
                  <a:lnTo>
                    <a:pt x="0" y="781049"/>
                  </a:lnTo>
                  <a:lnTo>
                    <a:pt x="0" y="15620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851647" y="2075688"/>
            <a:ext cx="2780030" cy="406907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39370" algn="ctr">
              <a:lnSpc>
                <a:spcPct val="100000"/>
              </a:lnSpc>
              <a:spcBef>
                <a:spcPts val="1045"/>
              </a:spcBef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R="40640" algn="ctr">
              <a:lnSpc>
                <a:spcPts val="2065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R="41275" algn="ctr">
              <a:lnSpc>
                <a:spcPts val="206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 marL="666115" marR="707390" indent="635" algn="ctr">
              <a:lnSpc>
                <a:spcPts val="197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Average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over-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R="39370" algn="ctr">
              <a:lnSpc>
                <a:spcPts val="2065"/>
              </a:lnSpc>
              <a:spcBef>
                <a:spcPts val="139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endParaRPr sz="1800">
              <a:latin typeface="Calibri"/>
              <a:cs typeface="Calibri"/>
            </a:endParaRPr>
          </a:p>
          <a:p>
            <a:pPr marR="40005" algn="ctr">
              <a:lnSpc>
                <a:spcPts val="206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Aggregated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88439" y="2081276"/>
            <a:ext cx="6281420" cy="4058285"/>
            <a:chOff x="1488439" y="2081276"/>
            <a:chExt cx="6281420" cy="405828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1139" y="2093976"/>
              <a:ext cx="6256020" cy="403250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94789" y="2087626"/>
              <a:ext cx="6268720" cy="4045585"/>
            </a:xfrm>
            <a:custGeom>
              <a:avLst/>
              <a:gdLst/>
              <a:ahLst/>
              <a:cxnLst/>
              <a:rect l="l" t="t" r="r" b="b"/>
              <a:pathLst>
                <a:path w="6268720" h="4045585">
                  <a:moveTo>
                    <a:pt x="0" y="4045204"/>
                  </a:moveTo>
                  <a:lnTo>
                    <a:pt x="6268720" y="4045204"/>
                  </a:lnTo>
                  <a:lnTo>
                    <a:pt x="6268720" y="0"/>
                  </a:lnTo>
                  <a:lnTo>
                    <a:pt x="0" y="0"/>
                  </a:lnTo>
                  <a:lnTo>
                    <a:pt x="0" y="404520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3751960"/>
            <a:ext cx="10038080" cy="234632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266700" indent="-229235">
              <a:lnSpc>
                <a:spcPct val="100000"/>
              </a:lnSpc>
              <a:spcBef>
                <a:spcPts val="895"/>
              </a:spcBef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1800" spc="-15" dirty="0">
                <a:latin typeface="Calibri"/>
                <a:cs typeface="Calibri"/>
              </a:rPr>
              <a:t>So,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every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federated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K-size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batches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only.</a:t>
            </a:r>
            <a:endParaRPr sz="1800">
              <a:latin typeface="Calibri"/>
              <a:cs typeface="Calibri"/>
            </a:endParaRPr>
          </a:p>
          <a:p>
            <a:pPr marL="266700" indent="-22923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two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combine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weights.</a:t>
            </a:r>
            <a:endParaRPr sz="1800">
              <a:latin typeface="Calibri"/>
              <a:cs typeface="Calibri"/>
            </a:endParaRPr>
          </a:p>
          <a:p>
            <a:pPr marL="838200" marR="68580" lvl="1" indent="-342900">
              <a:lnSpc>
                <a:spcPct val="92100"/>
              </a:lnSpc>
              <a:spcBef>
                <a:spcPts val="395"/>
              </a:spcBef>
              <a:buAutoNum type="arabicPeriod"/>
              <a:tabLst>
                <a:tab pos="838200" algn="l"/>
                <a:tab pos="838835" algn="l"/>
              </a:tabLst>
            </a:pP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submits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gradient(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15" baseline="-20833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);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central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gradients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generate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new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arabicPeriod"/>
            </a:pP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Calibri"/>
              <a:buAutoNum type="arabicPeriod"/>
            </a:pPr>
            <a:endParaRPr sz="2400">
              <a:latin typeface="Calibri"/>
              <a:cs typeface="Calibri"/>
            </a:endParaRPr>
          </a:p>
          <a:p>
            <a:pPr marL="838200" lvl="1" indent="-343535">
              <a:lnSpc>
                <a:spcPct val="100000"/>
              </a:lnSpc>
              <a:buAutoNum type="arabicPeriod"/>
              <a:tabLst>
                <a:tab pos="838200" algn="l"/>
                <a:tab pos="838835" algn="l"/>
              </a:tabLst>
            </a:pP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computes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locally;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central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performs aggregation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2611" y="1389888"/>
            <a:ext cx="986027" cy="4358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122932" y="1889760"/>
            <a:ext cx="3485515" cy="1511935"/>
            <a:chOff x="2122932" y="1889760"/>
            <a:chExt cx="3485515" cy="15119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4452" y="1889760"/>
              <a:ext cx="2020824" cy="5105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1696" y="2444496"/>
              <a:ext cx="1927859" cy="399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2932" y="2843784"/>
              <a:ext cx="3485388" cy="5577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04239" y="1000125"/>
            <a:ext cx="10125710" cy="187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54000" algn="l"/>
                <a:tab pos="254635" algn="l"/>
              </a:tabLst>
            </a:pPr>
            <a:r>
              <a:rPr sz="1800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traditional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Deep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mini-batches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SGD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 marL="6000115" marR="213995" lvl="1" indent="-228600">
              <a:lnSpc>
                <a:spcPts val="1730"/>
              </a:lnSpc>
              <a:buFont typeface="Arial MT"/>
              <a:buChar char="•"/>
              <a:tabLst>
                <a:tab pos="6000115" algn="l"/>
                <a:tab pos="6000750" algn="l"/>
              </a:tabLst>
            </a:pPr>
            <a:r>
              <a:rPr sz="1600" spc="-15" dirty="0">
                <a:latin typeface="Calibri"/>
                <a:cs typeface="Calibri"/>
              </a:rPr>
              <a:t>Here </a:t>
            </a:r>
            <a:r>
              <a:rPr sz="1600" dirty="0">
                <a:latin typeface="Calibri"/>
                <a:cs typeface="Calibri"/>
              </a:rPr>
              <a:t>X</a:t>
            </a:r>
            <a:r>
              <a:rPr sz="1575" baseline="-21164" dirty="0">
                <a:latin typeface="Calibri"/>
                <a:cs typeface="Calibri"/>
              </a:rPr>
              <a:t>k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575" baseline="-21164" dirty="0">
                <a:latin typeface="Calibri"/>
                <a:cs typeface="Calibri"/>
              </a:rPr>
              <a:t>k</a:t>
            </a:r>
            <a:r>
              <a:rPr sz="1575" spc="7" baseline="-21164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are </a:t>
            </a:r>
            <a:r>
              <a:rPr sz="1600" spc="-10" dirty="0">
                <a:latin typeface="Calibri"/>
                <a:cs typeface="Calibri"/>
              </a:rPr>
              <a:t>set </a:t>
            </a:r>
            <a:r>
              <a:rPr sz="1600" spc="-5" dirty="0">
                <a:latin typeface="Calibri"/>
                <a:cs typeface="Calibri"/>
              </a:rPr>
              <a:t>of input and labels of </a:t>
            </a:r>
            <a:r>
              <a:rPr sz="1600" spc="-15" dirty="0">
                <a:latin typeface="Calibri"/>
                <a:cs typeface="Calibri"/>
              </a:rPr>
              <a:t>size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k.</a:t>
            </a:r>
            <a:endParaRPr sz="1600">
              <a:latin typeface="Calibri"/>
              <a:cs typeface="Calibri"/>
            </a:endParaRPr>
          </a:p>
          <a:p>
            <a:pPr marL="6000115" marR="68580" lvl="1" indent="-228600">
              <a:lnSpc>
                <a:spcPts val="1730"/>
              </a:lnSpc>
              <a:spcBef>
                <a:spcPts val="995"/>
              </a:spcBef>
              <a:buFont typeface="Arial MT"/>
              <a:buChar char="•"/>
              <a:tabLst>
                <a:tab pos="6000115" algn="l"/>
                <a:tab pos="6000750" algn="l"/>
              </a:tabLst>
            </a:pPr>
            <a:r>
              <a:rPr sz="1600" spc="-5" dirty="0">
                <a:latin typeface="Calibri"/>
                <a:cs typeface="Calibri"/>
              </a:rPr>
              <a:t>Basically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are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minimizing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Average</a:t>
            </a:r>
            <a:r>
              <a:rPr sz="1600" spc="-5" dirty="0">
                <a:latin typeface="Calibri"/>
                <a:cs typeface="Calibri"/>
              </a:rPr>
              <a:t> loss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selected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mini-batch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size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k.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64029" y="5193821"/>
            <a:ext cx="4743821" cy="3812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35447" y="6149729"/>
            <a:ext cx="2315304" cy="39085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25830" y="3591305"/>
            <a:ext cx="9977120" cy="0"/>
          </a:xfrm>
          <a:custGeom>
            <a:avLst/>
            <a:gdLst/>
            <a:ahLst/>
            <a:cxnLst/>
            <a:rect l="l" t="t" r="r" b="b"/>
            <a:pathLst>
              <a:path w="9977120">
                <a:moveTo>
                  <a:pt x="0" y="0"/>
                </a:moveTo>
                <a:lnTo>
                  <a:pt x="997712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6939" y="404317"/>
            <a:ext cx="2054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solidFill>
                  <a:srgbClr val="000000"/>
                </a:solidFill>
                <a:latin typeface="Calibri"/>
                <a:cs typeface="Calibri"/>
              </a:rPr>
              <a:t>Federated</a:t>
            </a:r>
            <a:r>
              <a:rPr sz="2000" b="1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61344"/>
            <a:ext cx="1080515" cy="10847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6939" y="5899505"/>
            <a:ext cx="6678930" cy="908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1254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Types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Federated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Learning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[1]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[1]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Types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of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Federated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Learning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404317"/>
            <a:ext cx="2054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solidFill>
                  <a:srgbClr val="000000"/>
                </a:solidFill>
                <a:latin typeface="Calibri"/>
                <a:cs typeface="Calibri"/>
              </a:rPr>
              <a:t>Federated</a:t>
            </a:r>
            <a:r>
              <a:rPr sz="2000" b="1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9283" y="2667000"/>
            <a:ext cx="9910059" cy="29839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402460"/>
            <a:ext cx="103593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92929"/>
                </a:solidFill>
                <a:latin typeface="Calibri"/>
                <a:cs typeface="Calibri"/>
              </a:rPr>
              <a:t>Horizontal 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federated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learning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uses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 with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same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feature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across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all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devices,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 means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Client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 and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Client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has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same set of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features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as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shown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 (A)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below. </a:t>
            </a:r>
            <a:r>
              <a:rPr sz="1800" b="1" spc="-15" dirty="0">
                <a:solidFill>
                  <a:srgbClr val="292929"/>
                </a:solidFill>
                <a:latin typeface="Calibri"/>
                <a:cs typeface="Calibri"/>
              </a:rPr>
              <a:t>Vertical 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federated 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learning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uses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feature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jointly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train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 global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shown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(B).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89915"/>
            <a:ext cx="29083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Literature</a:t>
            </a:r>
            <a:r>
              <a:rPr sz="3200" b="1" u="heavy" spc="-1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review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326895"/>
            <a:ext cx="83877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latin typeface="Calibri"/>
                <a:cs typeface="Calibri"/>
              </a:rPr>
              <a:t>Why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Autonomous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vehicles </a:t>
            </a:r>
            <a:r>
              <a:rPr sz="2000" spc="-20" dirty="0">
                <a:latin typeface="Calibri"/>
                <a:cs typeface="Calibri"/>
              </a:rPr>
              <a:t>have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Privacy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issues?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It’s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like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“Medical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Data”.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6903" y="3473196"/>
            <a:ext cx="5093208" cy="23576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0235" y="3468623"/>
            <a:ext cx="5027675" cy="23576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6939" y="6507886"/>
            <a:ext cx="1991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[1]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Image</a:t>
            </a:r>
            <a:r>
              <a:rPr sz="1800" spc="-2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dirty="0">
                <a:latin typeface="Calibri"/>
                <a:cs typeface="Calibri"/>
              </a:rPr>
              <a:t>|</a:t>
            </a:r>
            <a:r>
              <a:rPr sz="1800" spc="-1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[2]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956" y="1854453"/>
            <a:ext cx="53263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0" dirty="0">
                <a:latin typeface="Calibri"/>
                <a:cs typeface="Calibri"/>
              </a:rPr>
              <a:t>There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many</a:t>
            </a:r>
            <a:r>
              <a:rPr sz="1800" spc="-5" dirty="0">
                <a:latin typeface="Calibri"/>
                <a:cs typeface="Calibri"/>
              </a:rPr>
              <a:t> application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Autonomous vehicles,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like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Driving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assistance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Cruise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control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Self-parking 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systems,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some vision-based </a:t>
            </a:r>
            <a:r>
              <a:rPr sz="1800" spc="-15" dirty="0">
                <a:latin typeface="Calibri"/>
                <a:cs typeface="Calibri"/>
              </a:rPr>
              <a:t>toy</a:t>
            </a:r>
            <a:r>
              <a:rPr sz="1800" spc="3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device that </a:t>
            </a:r>
            <a:r>
              <a:rPr sz="1800" spc="-10" dirty="0">
                <a:latin typeface="Calibri"/>
                <a:cs typeface="Calibri"/>
              </a:rPr>
              <a:t>you </a:t>
            </a:r>
            <a:r>
              <a:rPr sz="1800" dirty="0">
                <a:latin typeface="Calibri"/>
                <a:cs typeface="Calibri"/>
              </a:rPr>
              <a:t>fix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your </a:t>
            </a:r>
            <a:r>
              <a:rPr sz="1800" spc="-55" dirty="0">
                <a:latin typeface="Calibri"/>
                <a:cs typeface="Calibri"/>
              </a:rPr>
              <a:t>car. </a:t>
            </a:r>
            <a:r>
              <a:rPr sz="1800" dirty="0">
                <a:latin typeface="Calibri"/>
                <a:cs typeface="Calibri"/>
              </a:rPr>
              <a:t>All </a:t>
            </a:r>
            <a:r>
              <a:rPr sz="1800" spc="-5" dirty="0">
                <a:latin typeface="Calibri"/>
                <a:cs typeface="Calibri"/>
              </a:rPr>
              <a:t>this application gets </a:t>
            </a:r>
            <a:r>
              <a:rPr sz="1800" dirty="0">
                <a:latin typeface="Calibri"/>
                <a:cs typeface="Calibri"/>
              </a:rPr>
              <a:t>the image/Video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3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your</a:t>
            </a:r>
            <a:r>
              <a:rPr sz="1800" spc="3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edge</a:t>
            </a:r>
            <a:r>
              <a:rPr sz="1800" spc="3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device/car.</a:t>
            </a:r>
            <a:r>
              <a:rPr sz="1800" spc="3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3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3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could</a:t>
            </a:r>
            <a:r>
              <a:rPr sz="1800" spc="3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be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8613" y="1854453"/>
            <a:ext cx="50977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sensitive,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like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location</a:t>
            </a:r>
            <a:r>
              <a:rPr sz="1800" spc="-5" dirty="0">
                <a:latin typeface="Calibri"/>
                <a:cs typeface="Calibri"/>
              </a:rPr>
              <a:t> or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places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you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to,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photographs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your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residence,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etc.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So, </a:t>
            </a:r>
            <a:r>
              <a:rPr sz="1800" spc="-10" dirty="0">
                <a:latin typeface="Calibri"/>
                <a:cs typeface="Calibri"/>
              </a:rPr>
              <a:t> consumers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89915"/>
            <a:ext cx="29083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Literature</a:t>
            </a:r>
            <a:r>
              <a:rPr sz="3200" b="1" u="heavy" spc="-1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heavy"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review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326895"/>
            <a:ext cx="10627995" cy="44056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715" indent="-229235" algn="just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number </a:t>
            </a:r>
            <a:r>
              <a:rPr sz="2000" spc="-10" dirty="0">
                <a:latin typeface="Calibri"/>
                <a:cs typeface="Calibri"/>
              </a:rPr>
              <a:t>of </a:t>
            </a:r>
            <a:r>
              <a:rPr sz="2000" spc="-5" dirty="0">
                <a:latin typeface="Calibri"/>
                <a:cs typeface="Calibri"/>
              </a:rPr>
              <a:t>vehicles </a:t>
            </a:r>
            <a:r>
              <a:rPr sz="2000" dirty="0">
                <a:latin typeface="Calibri"/>
                <a:cs typeface="Calibri"/>
              </a:rPr>
              <a:t>with </a:t>
            </a:r>
            <a:r>
              <a:rPr sz="2000" spc="-5" dirty="0">
                <a:latin typeface="Calibri"/>
                <a:cs typeface="Calibri"/>
              </a:rPr>
              <a:t>autonomous </a:t>
            </a:r>
            <a:r>
              <a:rPr sz="2000" spc="-15" dirty="0">
                <a:latin typeface="Calibri"/>
                <a:cs typeface="Calibri"/>
              </a:rPr>
              <a:t>features like </a:t>
            </a:r>
            <a:r>
              <a:rPr sz="2000" b="1" dirty="0">
                <a:latin typeface="Calibri"/>
                <a:cs typeface="Calibri"/>
              </a:rPr>
              <a:t>Driving </a:t>
            </a:r>
            <a:r>
              <a:rPr sz="2000" b="1" spc="-10" dirty="0">
                <a:latin typeface="Calibri"/>
                <a:cs typeface="Calibri"/>
              </a:rPr>
              <a:t>assistance</a:t>
            </a:r>
            <a:r>
              <a:rPr sz="2000" spc="-10" dirty="0">
                <a:latin typeface="Calibri"/>
                <a:cs typeface="Calibri"/>
              </a:rPr>
              <a:t>, </a:t>
            </a:r>
            <a:r>
              <a:rPr sz="2000" b="1" dirty="0">
                <a:latin typeface="Calibri"/>
                <a:cs typeface="Calibri"/>
              </a:rPr>
              <a:t>Cruise </a:t>
            </a:r>
            <a:r>
              <a:rPr sz="2000" b="1" spc="-10" dirty="0">
                <a:latin typeface="Calibri"/>
                <a:cs typeface="Calibri"/>
              </a:rPr>
              <a:t>control</a:t>
            </a:r>
            <a:r>
              <a:rPr sz="2000" spc="-10" dirty="0">
                <a:latin typeface="Calibri"/>
                <a:cs typeface="Calibri"/>
              </a:rPr>
              <a:t>,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b="1" dirty="0">
                <a:latin typeface="Calibri"/>
                <a:cs typeface="Calibri"/>
              </a:rPr>
              <a:t>Self-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parking</a:t>
            </a:r>
            <a:r>
              <a:rPr sz="2000" b="1" spc="-15" dirty="0">
                <a:latin typeface="Calibri"/>
                <a:cs typeface="Calibri"/>
              </a:rPr>
              <a:t> systems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been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increasing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globally.</a:t>
            </a:r>
            <a:endParaRPr sz="2000">
              <a:latin typeface="Calibri"/>
              <a:cs typeface="Calibri"/>
            </a:endParaRPr>
          </a:p>
          <a:p>
            <a:pPr marL="241300" indent="-229235" algn="just">
              <a:lnSpc>
                <a:spcPts val="2280"/>
              </a:lnSpc>
              <a:spcBef>
                <a:spcPts val="725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collaboration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Autonomous</a:t>
            </a:r>
            <a:r>
              <a:rPr sz="2000" b="1" spc="1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Driving</a:t>
            </a:r>
            <a:r>
              <a:rPr sz="2000" b="1" spc="8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Systems</a:t>
            </a:r>
            <a:r>
              <a:rPr sz="2000" b="1" spc="1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(ADS)</a:t>
            </a:r>
            <a:r>
              <a:rPr sz="2000" b="1" spc="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Deep</a:t>
            </a:r>
            <a:r>
              <a:rPr sz="2000" b="1" spc="10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Learning</a:t>
            </a:r>
            <a:r>
              <a:rPr sz="2000" b="1" spc="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(DL)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improved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241300" algn="just">
              <a:lnSpc>
                <a:spcPts val="2280"/>
              </a:lnSpc>
            </a:pPr>
            <a:r>
              <a:rPr sz="2000" spc="-5" dirty="0">
                <a:latin typeface="Calibri"/>
                <a:cs typeface="Calibri"/>
              </a:rPr>
              <a:t>performance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various </a:t>
            </a:r>
            <a:r>
              <a:rPr sz="2000" spc="-10" dirty="0">
                <a:latin typeface="Calibri"/>
                <a:cs typeface="Calibri"/>
              </a:rPr>
              <a:t>tasks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self-driving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vehicles.</a:t>
            </a:r>
            <a:endParaRPr sz="2000">
              <a:latin typeface="Calibri"/>
              <a:cs typeface="Calibri"/>
            </a:endParaRPr>
          </a:p>
          <a:p>
            <a:pPr marL="241300" marR="6350" indent="-229235" algn="just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b="1" spc="-10" dirty="0">
                <a:latin typeface="Calibri"/>
                <a:cs typeface="Calibri"/>
              </a:rPr>
              <a:t>data-sensitive </a:t>
            </a:r>
            <a:r>
              <a:rPr sz="2000" spc="-5" dirty="0">
                <a:latin typeface="Calibri"/>
                <a:cs typeface="Calibri"/>
              </a:rPr>
              <a:t>industries such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10" dirty="0">
                <a:latin typeface="Calibri"/>
                <a:cs typeface="Calibri"/>
              </a:rPr>
              <a:t>healthcare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“</a:t>
            </a:r>
            <a:r>
              <a:rPr sz="2000" b="1" spc="-5" dirty="0">
                <a:latin typeface="Calibri"/>
                <a:cs typeface="Calibri"/>
              </a:rPr>
              <a:t>Autonomous </a:t>
            </a:r>
            <a:r>
              <a:rPr sz="2000" b="1" spc="-30" dirty="0">
                <a:latin typeface="Calibri"/>
                <a:cs typeface="Calibri"/>
              </a:rPr>
              <a:t>vehicle</a:t>
            </a:r>
            <a:r>
              <a:rPr sz="2000" spc="-30" dirty="0">
                <a:latin typeface="Calibri"/>
                <a:cs typeface="Calibri"/>
              </a:rPr>
              <a:t>”, </a:t>
            </a: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leaves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considerable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privacy risk</a:t>
            </a:r>
            <a:r>
              <a:rPr sz="2000" spc="-5" dirty="0">
                <a:latin typeface="Calibri"/>
                <a:cs typeface="Calibri"/>
              </a:rPr>
              <a:t>. Not only does </a:t>
            </a:r>
            <a:r>
              <a:rPr sz="2000" spc="-10" dirty="0">
                <a:latin typeface="Calibri"/>
                <a:cs typeface="Calibri"/>
              </a:rPr>
              <a:t>centralized </a:t>
            </a:r>
            <a:r>
              <a:rPr sz="2000" spc="-5" dirty="0">
                <a:latin typeface="Calibri"/>
                <a:cs typeface="Calibri"/>
              </a:rPr>
              <a:t>training has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privacy </a:t>
            </a:r>
            <a:r>
              <a:rPr sz="2000" spc="-5" dirty="0">
                <a:latin typeface="Calibri"/>
                <a:cs typeface="Calibri"/>
              </a:rPr>
              <a:t>risk, </a:t>
            </a:r>
            <a:r>
              <a:rPr sz="2000" spc="5" dirty="0">
                <a:latin typeface="Calibri"/>
                <a:cs typeface="Calibri"/>
              </a:rPr>
              <a:t>but </a:t>
            </a:r>
            <a:r>
              <a:rPr sz="2000" spc="-5" dirty="0">
                <a:latin typeface="Calibri"/>
                <a:cs typeface="Calibri"/>
              </a:rPr>
              <a:t>it also doesn’t </a:t>
            </a:r>
            <a:r>
              <a:rPr sz="2000" dirty="0">
                <a:latin typeface="Calibri"/>
                <a:cs typeface="Calibri"/>
              </a:rPr>
              <a:t>adapt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dynamic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environment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device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well.</a:t>
            </a:r>
            <a:endParaRPr sz="2000">
              <a:latin typeface="Calibri"/>
              <a:cs typeface="Calibri"/>
            </a:endParaRPr>
          </a:p>
          <a:p>
            <a:pPr marL="241300" marR="6350" indent="-229235" algn="just">
              <a:lnSpc>
                <a:spcPct val="90000"/>
              </a:lnSpc>
              <a:spcBef>
                <a:spcPts val="965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Companies </a:t>
            </a:r>
            <a:r>
              <a:rPr sz="2000" spc="-10" dirty="0">
                <a:latin typeface="Calibri"/>
                <a:cs typeface="Calibri"/>
              </a:rPr>
              <a:t>providing </a:t>
            </a:r>
            <a:r>
              <a:rPr sz="2000" spc="-5" dirty="0">
                <a:latin typeface="Calibri"/>
                <a:cs typeface="Calibri"/>
              </a:rPr>
              <a:t>autonomous driving solutions </a:t>
            </a:r>
            <a:r>
              <a:rPr sz="2000" b="1" spc="-5" dirty="0">
                <a:latin typeface="Calibri"/>
                <a:cs typeface="Calibri"/>
              </a:rPr>
              <a:t>collect </a:t>
            </a:r>
            <a:r>
              <a:rPr sz="2000" b="1" spc="-15" dirty="0">
                <a:latin typeface="Calibri"/>
                <a:cs typeface="Calibri"/>
              </a:rPr>
              <a:t>data </a:t>
            </a:r>
            <a:r>
              <a:rPr sz="2000" b="1" spc="-10" dirty="0">
                <a:latin typeface="Calibri"/>
                <a:cs typeface="Calibri"/>
              </a:rPr>
              <a:t>from </a:t>
            </a:r>
            <a:r>
              <a:rPr sz="2000" b="1" spc="-15" dirty="0">
                <a:latin typeface="Calibri"/>
                <a:cs typeface="Calibri"/>
              </a:rPr>
              <a:t>private </a:t>
            </a:r>
            <a:r>
              <a:rPr sz="2000" b="1" spc="-5" dirty="0">
                <a:latin typeface="Calibri"/>
                <a:cs typeface="Calibri"/>
              </a:rPr>
              <a:t>vehicles </a:t>
            </a:r>
            <a:r>
              <a:rPr sz="2000" spc="-10" dirty="0">
                <a:latin typeface="Calibri"/>
                <a:cs typeface="Calibri"/>
              </a:rPr>
              <a:t>that </a:t>
            </a:r>
            <a:r>
              <a:rPr sz="2000" spc="-5" dirty="0">
                <a:latin typeface="Calibri"/>
                <a:cs typeface="Calibri"/>
              </a:rPr>
              <a:t>use </a:t>
            </a:r>
            <a:r>
              <a:rPr sz="2000" dirty="0">
                <a:latin typeface="Calibri"/>
                <a:cs typeface="Calibri"/>
              </a:rPr>
              <a:t>their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products, </a:t>
            </a:r>
            <a:r>
              <a:rPr sz="2000" dirty="0">
                <a:latin typeface="Calibri"/>
                <a:cs typeface="Calibri"/>
              </a:rPr>
              <a:t>apart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collecting their </a:t>
            </a:r>
            <a:r>
              <a:rPr sz="2000" spc="-5" dirty="0">
                <a:latin typeface="Calibri"/>
                <a:cs typeface="Calibri"/>
              </a:rPr>
              <a:t>own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through </a:t>
            </a:r>
            <a:r>
              <a:rPr sz="2000" spc="-5" dirty="0">
                <a:latin typeface="Calibri"/>
                <a:cs typeface="Calibri"/>
              </a:rPr>
              <a:t>demo </a:t>
            </a:r>
            <a:r>
              <a:rPr sz="2000" dirty="0">
                <a:latin typeface="Calibri"/>
                <a:cs typeface="Calibri"/>
              </a:rPr>
              <a:t>runs. </a:t>
            </a:r>
            <a:r>
              <a:rPr sz="2000" spc="-35" dirty="0">
                <a:latin typeface="Calibri"/>
                <a:cs typeface="Calibri"/>
              </a:rPr>
              <a:t>However, </a:t>
            </a:r>
            <a:r>
              <a:rPr sz="2000" spc="-10" dirty="0">
                <a:latin typeface="Calibri"/>
                <a:cs typeface="Calibri"/>
              </a:rPr>
              <a:t>consumers </a:t>
            </a:r>
            <a:r>
              <a:rPr sz="2000" spc="-15" dirty="0">
                <a:latin typeface="Calibri"/>
                <a:cs typeface="Calibri"/>
              </a:rPr>
              <a:t>may </a:t>
            </a:r>
            <a:r>
              <a:rPr sz="2000" spc="-5" dirty="0">
                <a:latin typeface="Calibri"/>
                <a:cs typeface="Calibri"/>
              </a:rPr>
              <a:t>not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consent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share </a:t>
            </a:r>
            <a:r>
              <a:rPr sz="2000" dirty="0">
                <a:latin typeface="Calibri"/>
                <a:cs typeface="Calibri"/>
              </a:rPr>
              <a:t>their </a:t>
            </a:r>
            <a:r>
              <a:rPr sz="2000" spc="-5" dirty="0">
                <a:latin typeface="Calibri"/>
                <a:cs typeface="Calibri"/>
              </a:rPr>
              <a:t>driving </a:t>
            </a:r>
            <a:r>
              <a:rPr sz="2000" spc="-10" dirty="0">
                <a:latin typeface="Calibri"/>
                <a:cs typeface="Calibri"/>
              </a:rPr>
              <a:t>data,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instance,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places they </a:t>
            </a:r>
            <a:r>
              <a:rPr sz="2000" spc="-15" dirty="0">
                <a:latin typeface="Calibri"/>
                <a:cs typeface="Calibri"/>
              </a:rPr>
              <a:t>travel to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photographs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their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residences.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Collecting personal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also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violates </a:t>
            </a:r>
            <a:r>
              <a:rPr sz="2000" b="1" spc="-5" dirty="0">
                <a:latin typeface="Calibri"/>
                <a:cs typeface="Calibri"/>
              </a:rPr>
              <a:t>privacy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regulations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policies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41300" marR="5080" indent="-229235" algn="just">
              <a:lnSpc>
                <a:spcPts val="2160"/>
              </a:lnSpc>
              <a:spcBef>
                <a:spcPts val="1030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In the scenario of the autonomous vehicle, </a:t>
            </a:r>
            <a:r>
              <a:rPr sz="2000" spc="-15" dirty="0">
                <a:latin typeface="Calibri"/>
                <a:cs typeface="Calibri"/>
              </a:rPr>
              <a:t>federated </a:t>
            </a:r>
            <a:r>
              <a:rPr sz="2000" dirty="0">
                <a:latin typeface="Calibri"/>
                <a:cs typeface="Calibri"/>
              </a:rPr>
              <a:t>learning </a:t>
            </a:r>
            <a:r>
              <a:rPr sz="2000" spc="-15" dirty="0">
                <a:latin typeface="Calibri"/>
                <a:cs typeface="Calibri"/>
              </a:rPr>
              <a:t>empowers </a:t>
            </a:r>
            <a:r>
              <a:rPr sz="2000" spc="-5" dirty="0">
                <a:latin typeface="Calibri"/>
                <a:cs typeface="Calibri"/>
              </a:rPr>
              <a:t>adaption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b="1" spc="-10" dirty="0">
                <a:latin typeface="Calibri"/>
                <a:cs typeface="Calibri"/>
              </a:rPr>
              <a:t>environment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dynamics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providing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different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geographical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locations</a:t>
            </a:r>
            <a:r>
              <a:rPr sz="2000" spc="-1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weather</a:t>
            </a:r>
            <a:r>
              <a:rPr sz="2000" b="1" spc="-5" dirty="0">
                <a:latin typeface="Calibri"/>
                <a:cs typeface="Calibri"/>
              </a:rPr>
              <a:t> conditions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pedestrians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behavior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dynamics.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6507886"/>
            <a:ext cx="604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[1]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A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Study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of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Federated</a:t>
            </a:r>
            <a:r>
              <a:rPr sz="18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Learning</a:t>
            </a:r>
            <a:r>
              <a:rPr sz="18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in</a:t>
            </a:r>
            <a:r>
              <a:rPr sz="18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Autonomous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Vehicle</a:t>
            </a:r>
            <a:r>
              <a:rPr sz="18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33780"/>
            <a:ext cx="72942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Limitations </a:t>
            </a:r>
            <a:r>
              <a:rPr sz="30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(of</a:t>
            </a:r>
            <a:r>
              <a:rPr sz="3000" b="1" u="heavy"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previous</a:t>
            </a:r>
            <a:r>
              <a:rPr sz="3000" b="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work)</a:t>
            </a:r>
            <a:r>
              <a:rPr sz="3000" b="1" u="heavy"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</a:t>
            </a:r>
            <a:r>
              <a:rPr sz="30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Motivation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668123"/>
            <a:ext cx="10165715" cy="341376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5" dirty="0">
                <a:latin typeface="Calibri"/>
                <a:cs typeface="Calibri"/>
              </a:rPr>
              <a:t>Traditionally,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</a:t>
            </a:r>
            <a:r>
              <a:rPr sz="1800" spc="1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</a:t>
            </a:r>
            <a:r>
              <a:rPr sz="1800" spc="1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models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usually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trained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centralized</a:t>
            </a:r>
            <a:r>
              <a:rPr sz="1800" spc="1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location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1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collecting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from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latin typeface="Calibri"/>
                <a:cs typeface="Calibri"/>
              </a:rPr>
              <a:t>multiple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sources.</a:t>
            </a:r>
            <a:r>
              <a:rPr sz="1800" spc="-5" dirty="0">
                <a:latin typeface="Calibri"/>
                <a:cs typeface="Calibri"/>
              </a:rPr>
              <a:t> This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raises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concerns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 </a:t>
            </a:r>
            <a:r>
              <a:rPr sz="1800" b="1" spc="-10" dirty="0">
                <a:latin typeface="Calibri"/>
                <a:cs typeface="Calibri"/>
              </a:rPr>
              <a:t>Data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privacy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among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issues.</a:t>
            </a:r>
            <a:endParaRPr sz="1800">
              <a:latin typeface="Calibri"/>
              <a:cs typeface="Calibri"/>
            </a:endParaRPr>
          </a:p>
          <a:p>
            <a:pPr marL="241300" marR="6350" indent="-229235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Know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lot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Deep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models.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collect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edge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devices,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course,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increase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Upstream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Data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Load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7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store</a:t>
            </a:r>
            <a:r>
              <a:rPr sz="1800" spc="-5" dirty="0">
                <a:latin typeface="Calibri"/>
                <a:cs typeface="Calibri"/>
              </a:rPr>
              <a:t> all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will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require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temporary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storage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side.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7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train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large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b="1" dirty="0">
                <a:latin typeface="Calibri"/>
                <a:cs typeface="Calibri"/>
              </a:rPr>
              <a:t>lot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computing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7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course,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collecting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private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vehicles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violate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privacy regulations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policies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2716" y="57911"/>
            <a:ext cx="1080515" cy="10881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2740</Words>
  <Application>Microsoft Office PowerPoint</Application>
  <PresentationFormat>Widescreen</PresentationFormat>
  <Paragraphs>229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 MT</vt:lpstr>
      <vt:lpstr>Calibri</vt:lpstr>
      <vt:lpstr>Calibri Light</vt:lpstr>
      <vt:lpstr>Cambria Math</vt:lpstr>
      <vt:lpstr>Microsoft Sans Serif</vt:lpstr>
      <vt:lpstr>Times New Roman</vt:lpstr>
      <vt:lpstr>Trebuchet MS</vt:lpstr>
      <vt:lpstr>Wingdings</vt:lpstr>
      <vt:lpstr>Office Theme</vt:lpstr>
      <vt:lpstr>Federated Learning for Object Detection  in Autonomous Vehicles</vt:lpstr>
      <vt:lpstr>Contents:</vt:lpstr>
      <vt:lpstr>INTRODUCTION</vt:lpstr>
      <vt:lpstr>Federated Learning</vt:lpstr>
      <vt:lpstr>Federated Learning</vt:lpstr>
      <vt:lpstr>Federated Learning</vt:lpstr>
      <vt:lpstr>Literature review</vt:lpstr>
      <vt:lpstr>Literature review</vt:lpstr>
      <vt:lpstr>Limitations (of previous work) and Motivation</vt:lpstr>
      <vt:lpstr>Problem statement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PowerPoint Presentation</vt:lpstr>
      <vt:lpstr>PowerPoint Presentation</vt:lpstr>
      <vt:lpstr>Dataset Used</vt:lpstr>
      <vt:lpstr>Dataset Used</vt:lpstr>
      <vt:lpstr>Experimentation/results</vt:lpstr>
      <vt:lpstr>Experimentation/results</vt:lpstr>
      <vt:lpstr>Experimentation/results</vt:lpstr>
      <vt:lpstr>Experimentation/results</vt:lpstr>
      <vt:lpstr>Experimentation/results</vt:lpstr>
      <vt:lpstr>Experimentation/results</vt:lpstr>
      <vt:lpstr>Experimentation/results</vt:lpstr>
      <vt:lpstr>Experimentation/results</vt:lpstr>
      <vt:lpstr>Summarization</vt:lpstr>
      <vt:lpstr>Possible Future Direction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Learning for Object Detection in Autonomous Vehicles</dc:title>
  <dc:creator>Manan Darji</dc:creator>
  <cp:lastModifiedBy>123018 SHUKLA YASH MUKESHKUMAR</cp:lastModifiedBy>
  <cp:revision>1</cp:revision>
  <dcterms:created xsi:type="dcterms:W3CDTF">2024-02-24T05:04:58Z</dcterms:created>
  <dcterms:modified xsi:type="dcterms:W3CDTF">2024-03-11T06:26:55Z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2024-02-24T00:00:00Z</vt:filetime>
  </property>
</Properties>
</file>